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5" r:id="rId18"/>
    <p:sldId id="272" r:id="rId19"/>
    <p:sldId id="273" r:id="rId20"/>
    <p:sldId id="286" r:id="rId21"/>
    <p:sldId id="287" r:id="rId22"/>
    <p:sldId id="288" r:id="rId23"/>
    <p:sldId id="289" r:id="rId24"/>
    <p:sldId id="290" r:id="rId25"/>
    <p:sldId id="274" r:id="rId26"/>
    <p:sldId id="275" r:id="rId27"/>
    <p:sldId id="276" r:id="rId28"/>
    <p:sldId id="277" r:id="rId29"/>
    <p:sldId id="278" r:id="rId30"/>
    <p:sldId id="302" r:id="rId31"/>
    <p:sldId id="279" r:id="rId32"/>
    <p:sldId id="280" r:id="rId33"/>
    <p:sldId id="281" r:id="rId34"/>
    <p:sldId id="282"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3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078824B-45D0-441A-8CCE-2177E43CDBE7}" type="datetimeFigureOut">
              <a:rPr lang="ru-RU" smtClean="0"/>
              <a:t>01.04.2012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02D8764-153B-4649-86B2-BE7EE52192E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78824B-45D0-441A-8CCE-2177E43CDBE7}" type="datetimeFigureOut">
              <a:rPr lang="ru-RU" smtClean="0"/>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D8764-153B-4649-86B2-BE7EE52192E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78824B-45D0-441A-8CCE-2177E43CDBE7}" type="datetimeFigureOut">
              <a:rPr lang="ru-RU" smtClean="0"/>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D8764-153B-4649-86B2-BE7EE52192E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78824B-45D0-441A-8CCE-2177E43CDBE7}" type="datetimeFigureOut">
              <a:rPr lang="ru-RU" smtClean="0"/>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D8764-153B-4649-86B2-BE7EE52192E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078824B-45D0-441A-8CCE-2177E43CDBE7}" type="datetimeFigureOut">
              <a:rPr lang="ru-RU" smtClean="0"/>
              <a:t>01.04.2012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D8764-153B-4649-86B2-BE7EE52192E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78824B-45D0-441A-8CCE-2177E43CDBE7}" type="datetimeFigureOut">
              <a:rPr lang="ru-RU" smtClean="0"/>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2D8764-153B-4649-86B2-BE7EE52192E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078824B-45D0-441A-8CCE-2177E43CDBE7}" type="datetimeFigureOut">
              <a:rPr lang="ru-RU" smtClean="0"/>
              <a:t>01.04.2012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02D8764-153B-4649-86B2-BE7EE52192E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078824B-45D0-441A-8CCE-2177E43CDBE7}" type="datetimeFigureOut">
              <a:rPr lang="ru-RU" smtClean="0"/>
              <a:t>01.04.2012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02D8764-153B-4649-86B2-BE7EE52192E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78824B-45D0-441A-8CCE-2177E43CDBE7}" type="datetimeFigureOut">
              <a:rPr lang="ru-RU" smtClean="0"/>
              <a:t>01.04.2012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02D8764-153B-4649-86B2-BE7EE52192E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78824B-45D0-441A-8CCE-2177E43CDBE7}" type="datetimeFigureOut">
              <a:rPr lang="ru-RU" smtClean="0"/>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2D8764-153B-4649-86B2-BE7EE52192E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078824B-45D0-441A-8CCE-2177E43CDBE7}" type="datetimeFigureOut">
              <a:rPr lang="ru-RU" smtClean="0"/>
              <a:t>01.04.2012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02D8764-153B-4649-86B2-BE7EE52192E9}"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78824B-45D0-441A-8CCE-2177E43CDBE7}" type="datetimeFigureOut">
              <a:rPr lang="ru-RU" smtClean="0"/>
              <a:t>01.04.2012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2D8764-153B-4649-86B2-BE7EE52192E9}"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Финансовая система Японии</a:t>
            </a:r>
            <a:endParaRPr lang="ru-RU" dirty="0"/>
          </a:p>
        </p:txBody>
      </p:sp>
      <p:pic>
        <p:nvPicPr>
          <p:cNvPr id="44034" name="Picture 2" descr="Картинка 31 из 75302"/>
          <p:cNvPicPr>
            <a:picLocks noChangeAspect="1" noChangeArrowheads="1"/>
          </p:cNvPicPr>
          <p:nvPr/>
        </p:nvPicPr>
        <p:blipFill>
          <a:blip r:embed="rId2" cstate="print"/>
          <a:srcRect/>
          <a:stretch>
            <a:fillRect/>
          </a:stretch>
        </p:blipFill>
        <p:spPr bwMode="auto">
          <a:xfrm>
            <a:off x="0" y="2348880"/>
            <a:ext cx="5715000" cy="4509120"/>
          </a:xfrm>
          <a:prstGeom prst="rect">
            <a:avLst/>
          </a:prstGeom>
          <a:noFill/>
        </p:spPr>
      </p:pic>
      <p:pic>
        <p:nvPicPr>
          <p:cNvPr id="44036" name="Picture 4" descr="Картинка 6 из 5382"/>
          <p:cNvPicPr>
            <a:picLocks noChangeAspect="1" noChangeArrowheads="1"/>
          </p:cNvPicPr>
          <p:nvPr/>
        </p:nvPicPr>
        <p:blipFill>
          <a:blip r:embed="rId3" cstate="print"/>
          <a:srcRect/>
          <a:stretch>
            <a:fillRect/>
          </a:stretch>
        </p:blipFill>
        <p:spPr bwMode="auto">
          <a:xfrm>
            <a:off x="5724128" y="3212977"/>
            <a:ext cx="3419872" cy="36450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640960" cy="6264696"/>
          </a:xfrm>
        </p:spPr>
        <p:txBody>
          <a:bodyPr>
            <a:normAutofit fontScale="85000" lnSpcReduction="20000"/>
          </a:bodyPr>
          <a:lstStyle/>
          <a:p>
            <a:r>
              <a:rPr lang="ru-RU" dirty="0" smtClean="0"/>
              <a:t>Главным структурным фактором является наука и образование, поэтому им уделяется особое внимание. Согласно государственной программе развития национальной системы научно-исследовательских и опытно-конструкторских работ (НИОКР) был осуществлен переход от импорта технических достижений в разработке собственной системы НИОКР. Осуществлены кардинальные меры по совершенствованию подготовки кадров и дальнейшего развития международного научного сотрудничества. Были созданы крупные научные центры, занимающиеся разработками в области физики твердого тела, атомной энергетики, физики плазмы, новейших конструкционных материалов, космических роботов и др.. К лидерам мировой экономики относятся такие японские компании, как «</a:t>
            </a:r>
            <a:r>
              <a:rPr lang="ru-RU" dirty="0" err="1" smtClean="0"/>
              <a:t>Тойота</a:t>
            </a:r>
            <a:r>
              <a:rPr lang="ru-RU" dirty="0" smtClean="0"/>
              <a:t> </a:t>
            </a:r>
            <a:r>
              <a:rPr lang="ru-RU" dirty="0" err="1" smtClean="0"/>
              <a:t>Моторс</a:t>
            </a:r>
            <a:r>
              <a:rPr lang="ru-RU" dirty="0" smtClean="0"/>
              <a:t>», «</a:t>
            </a:r>
            <a:r>
              <a:rPr lang="ru-RU" dirty="0" err="1" smtClean="0"/>
              <a:t>Мацусита</a:t>
            </a:r>
            <a:r>
              <a:rPr lang="ru-RU" dirty="0" smtClean="0"/>
              <a:t> Электрик», «Сони </a:t>
            </a:r>
            <a:r>
              <a:rPr lang="ru-RU" dirty="0" err="1" smtClean="0"/>
              <a:t>корпорейшин</a:t>
            </a:r>
            <a:r>
              <a:rPr lang="ru-RU" dirty="0" smtClean="0"/>
              <a:t>», «Хонда </a:t>
            </a:r>
            <a:r>
              <a:rPr lang="ru-RU" dirty="0" err="1" smtClean="0"/>
              <a:t>Моторс</a:t>
            </a:r>
            <a:r>
              <a:rPr lang="ru-RU" dirty="0" smtClean="0"/>
              <a:t>», «</a:t>
            </a:r>
            <a:r>
              <a:rPr lang="ru-RU" dirty="0" err="1" smtClean="0"/>
              <a:t>Тошиба</a:t>
            </a:r>
            <a:r>
              <a:rPr lang="ru-RU" dirty="0" smtClean="0"/>
              <a:t>», «</a:t>
            </a:r>
            <a:r>
              <a:rPr lang="ru-RU" dirty="0" err="1" smtClean="0"/>
              <a:t>Фудзицу</a:t>
            </a:r>
            <a:r>
              <a:rPr lang="ru-RU" dirty="0" smtClean="0"/>
              <a:t>» и др.. Средний и малый бизнес эффективно функционирует во всех сферах. Он является самым активным и самым стабильным элементом рынка в развитии конкуренции, повышении конкурентоспособности товара. Почти 99 % японских компаний относится к сфере малого и среднего бизнеса. Особенно велика их роль в автомобильной, электронной и электротехнической отраслях.</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562074"/>
          </a:xfrm>
        </p:spPr>
        <p:txBody>
          <a:bodyPr>
            <a:normAutofit fontScale="90000"/>
          </a:bodyPr>
          <a:lstStyle/>
          <a:p>
            <a:pPr algn="ctr"/>
            <a:r>
              <a:rPr lang="ru-RU" sz="4000" dirty="0" smtClean="0"/>
              <a:t>Промышленные районы</a:t>
            </a:r>
            <a:r>
              <a:rPr lang="ru-RU" dirty="0" smtClean="0"/>
              <a:t/>
            </a:r>
            <a:br>
              <a:rPr lang="ru-RU" dirty="0" smtClean="0"/>
            </a:br>
            <a:endParaRPr lang="ru-RU" dirty="0"/>
          </a:p>
        </p:txBody>
      </p:sp>
      <p:sp>
        <p:nvSpPr>
          <p:cNvPr id="3" name="Содержимое 2"/>
          <p:cNvSpPr>
            <a:spLocks noGrp="1"/>
          </p:cNvSpPr>
          <p:nvPr>
            <p:ph idx="1"/>
          </p:nvPr>
        </p:nvSpPr>
        <p:spPr>
          <a:xfrm>
            <a:off x="179512" y="764704"/>
            <a:ext cx="8712968" cy="5832648"/>
          </a:xfrm>
          <a:ln>
            <a:solidFill>
              <a:schemeClr val="accent1"/>
            </a:solidFill>
          </a:ln>
        </p:spPr>
        <p:txBody>
          <a:bodyPr>
            <a:normAutofit fontScale="85000" lnSpcReduction="20000"/>
          </a:bodyPr>
          <a:lstStyle/>
          <a:p>
            <a:endParaRPr lang="ru-RU" dirty="0" smtClean="0"/>
          </a:p>
          <a:p>
            <a:pPr>
              <a:buNone/>
            </a:pPr>
            <a:r>
              <a:rPr lang="ru-RU" dirty="0" smtClean="0"/>
              <a:t>Три больших района</a:t>
            </a:r>
          </a:p>
          <a:p>
            <a:r>
              <a:rPr lang="ru-RU" dirty="0" err="1" smtClean="0"/>
              <a:t>Токийско-Йокогамский</a:t>
            </a:r>
            <a:r>
              <a:rPr lang="ru-RU" dirty="0" smtClean="0"/>
              <a:t> промышленный район (</a:t>
            </a:r>
            <a:r>
              <a:rPr lang="ru-RU" dirty="0" err="1" smtClean="0"/>
              <a:t>Кей-хин</a:t>
            </a:r>
            <a:r>
              <a:rPr lang="ru-RU" dirty="0" smtClean="0"/>
              <a:t>; префектуры Токио, </a:t>
            </a:r>
            <a:r>
              <a:rPr lang="ru-RU" dirty="0" err="1" smtClean="0"/>
              <a:t>Канагава</a:t>
            </a:r>
            <a:r>
              <a:rPr lang="ru-RU" dirty="0" smtClean="0"/>
              <a:t>, регион </a:t>
            </a:r>
            <a:r>
              <a:rPr lang="ru-RU" dirty="0" err="1" smtClean="0"/>
              <a:t>Канто</a:t>
            </a:r>
            <a:r>
              <a:rPr lang="ru-RU" dirty="0" smtClean="0"/>
              <a:t>, Восточная Япония)</a:t>
            </a:r>
          </a:p>
          <a:p>
            <a:r>
              <a:rPr lang="ru-RU" dirty="0" err="1" smtClean="0"/>
              <a:t>Нагойский</a:t>
            </a:r>
            <a:r>
              <a:rPr lang="ru-RU" dirty="0" smtClean="0"/>
              <a:t> промышленный район (Тюкё)</a:t>
            </a:r>
          </a:p>
          <a:p>
            <a:r>
              <a:rPr lang="ru-RU" dirty="0" err="1" smtClean="0"/>
              <a:t>Осакско-Кобский</a:t>
            </a:r>
            <a:r>
              <a:rPr lang="ru-RU" dirty="0" smtClean="0"/>
              <a:t> промышленный район (</a:t>
            </a:r>
            <a:r>
              <a:rPr lang="ru-RU" dirty="0" err="1" smtClean="0"/>
              <a:t>Хан-син</a:t>
            </a:r>
            <a:r>
              <a:rPr lang="ru-RU" dirty="0" smtClean="0"/>
              <a:t>)</a:t>
            </a:r>
          </a:p>
          <a:p>
            <a:endParaRPr lang="ru-RU" dirty="0" smtClean="0"/>
          </a:p>
          <a:p>
            <a:pPr>
              <a:buNone/>
            </a:pPr>
            <a:r>
              <a:rPr lang="ru-RU" dirty="0" smtClean="0"/>
              <a:t>Другие районы</a:t>
            </a:r>
          </a:p>
          <a:p>
            <a:r>
              <a:rPr lang="ru-RU" dirty="0" smtClean="0"/>
              <a:t>Северное Кюсю (Кита-Кюсю)</a:t>
            </a:r>
          </a:p>
          <a:p>
            <a:r>
              <a:rPr lang="ru-RU" dirty="0" err="1" smtClean="0"/>
              <a:t>Внутренне-японский</a:t>
            </a:r>
            <a:r>
              <a:rPr lang="ru-RU" dirty="0" smtClean="0"/>
              <a:t> морской промышленный район (</a:t>
            </a:r>
            <a:r>
              <a:rPr lang="ru-RU" dirty="0" err="1" smtClean="0"/>
              <a:t>Сето-Найкай</a:t>
            </a:r>
            <a:r>
              <a:rPr lang="ru-RU" dirty="0" smtClean="0"/>
              <a:t>)</a:t>
            </a:r>
          </a:p>
          <a:p>
            <a:r>
              <a:rPr lang="ru-RU" dirty="0" smtClean="0"/>
              <a:t>Восточный морской промышленный район (Токай)</a:t>
            </a:r>
          </a:p>
          <a:p>
            <a:r>
              <a:rPr lang="ru-RU" dirty="0" smtClean="0"/>
              <a:t>Промышленный район северных земель (</a:t>
            </a:r>
            <a:r>
              <a:rPr lang="ru-RU" dirty="0" err="1" smtClean="0"/>
              <a:t>Хокурику</a:t>
            </a:r>
            <a:r>
              <a:rPr lang="ru-RU" dirty="0" smtClean="0"/>
              <a:t>)</a:t>
            </a:r>
          </a:p>
          <a:p>
            <a:r>
              <a:rPr lang="ru-RU" dirty="0" err="1" smtClean="0"/>
              <a:t>Канто</a:t>
            </a:r>
            <a:endParaRPr lang="ru-RU" dirty="0" smtClean="0"/>
          </a:p>
          <a:p>
            <a:r>
              <a:rPr lang="ru-RU" dirty="0" err="1" smtClean="0"/>
              <a:t>Токийско-Тибский</a:t>
            </a:r>
            <a:r>
              <a:rPr lang="ru-RU" dirty="0" smtClean="0"/>
              <a:t> промышленный район (</a:t>
            </a:r>
            <a:r>
              <a:rPr lang="ru-RU" dirty="0" err="1" smtClean="0"/>
              <a:t>Кей-йо</a:t>
            </a:r>
            <a:r>
              <a:rPr lang="ru-RU" dirty="0" smtClean="0"/>
              <a:t>; префектура </a:t>
            </a:r>
            <a:r>
              <a:rPr lang="ru-RU" dirty="0" err="1" smtClean="0"/>
              <a:t>Тиба</a:t>
            </a:r>
            <a:r>
              <a:rPr lang="ru-RU" dirty="0" smtClean="0"/>
              <a:t>, регион </a:t>
            </a:r>
            <a:r>
              <a:rPr lang="ru-RU" dirty="0" err="1" smtClean="0"/>
              <a:t>Канто</a:t>
            </a:r>
            <a:r>
              <a:rPr lang="ru-RU" dirty="0" smtClean="0"/>
              <a:t>, Восточная Япония)</a:t>
            </a:r>
          </a:p>
          <a:p>
            <a:r>
              <a:rPr lang="ru-RU" dirty="0" err="1" smtClean="0"/>
              <a:t>Касимский</a:t>
            </a:r>
            <a:r>
              <a:rPr lang="ru-RU" dirty="0" smtClean="0"/>
              <a:t> промышленный район (</a:t>
            </a:r>
            <a:r>
              <a:rPr lang="ru-RU" dirty="0" err="1" smtClean="0"/>
              <a:t>Касима</a:t>
            </a:r>
            <a:r>
              <a:rPr lang="ru-RU" dirty="0" smtClean="0"/>
              <a:t>; префектура Ибараки, регион </a:t>
            </a:r>
            <a:r>
              <a:rPr lang="ru-RU" dirty="0" err="1" smtClean="0"/>
              <a:t>Канто</a:t>
            </a:r>
            <a:r>
              <a:rPr lang="ru-RU" dirty="0" smtClean="0"/>
              <a:t>, Восточная Япония)</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490066"/>
          </a:xfrm>
        </p:spPr>
        <p:txBody>
          <a:bodyPr>
            <a:normAutofit fontScale="90000"/>
          </a:bodyPr>
          <a:lstStyle/>
          <a:p>
            <a:r>
              <a:rPr lang="ru-RU" sz="3100" dirty="0" smtClean="0"/>
              <a:t>Третичный сектор</a:t>
            </a:r>
            <a:r>
              <a:rPr lang="ru-RU" dirty="0" smtClean="0"/>
              <a:t/>
            </a:r>
            <a:br>
              <a:rPr lang="ru-RU" dirty="0" smtClean="0"/>
            </a:br>
            <a:endParaRPr lang="ru-RU" dirty="0"/>
          </a:p>
        </p:txBody>
      </p:sp>
      <p:sp>
        <p:nvSpPr>
          <p:cNvPr id="3" name="Содержимое 2"/>
          <p:cNvSpPr>
            <a:spLocks noGrp="1"/>
          </p:cNvSpPr>
          <p:nvPr>
            <p:ph idx="1"/>
          </p:nvPr>
        </p:nvSpPr>
        <p:spPr>
          <a:xfrm>
            <a:off x="251520" y="620688"/>
            <a:ext cx="8640960" cy="6048672"/>
          </a:xfrm>
        </p:spPr>
        <p:txBody>
          <a:bodyPr>
            <a:normAutofit fontScale="85000" lnSpcReduction="10000"/>
          </a:bodyPr>
          <a:lstStyle/>
          <a:p>
            <a:r>
              <a:rPr lang="ru-RU" sz="2800" b="1" dirty="0" smtClean="0"/>
              <a:t>Торговля	</a:t>
            </a:r>
            <a:r>
              <a:rPr lang="ru-RU" dirty="0" smtClean="0"/>
              <a:t>	</a:t>
            </a:r>
          </a:p>
          <a:p>
            <a:r>
              <a:rPr lang="ru-RU" dirty="0" smtClean="0"/>
              <a:t>Япония является одним из крупнейших экспортеров автомобилей и высокоточной.</a:t>
            </a:r>
          </a:p>
          <a:p>
            <a:r>
              <a:rPr lang="ru-RU" dirty="0" smtClean="0"/>
              <a:t>Японская торговля относится к типу торговли добавленной стоимости. Она заключается в импорте Японией сырья и экспорте промышленных товаров. Во времена существования Японской империи страна преимущественно ввозила сырье для текстильной промышленности, а вывозила текстильные товары. Торговля была ориентирована на предметы легкой промышленности. После Второй мировой войны главной статьей японского импорта стало топливо, а экспорта — продукция машиностроения, автомобили, высокоточное оборудование и полупроводники. Торговля была переориентирована на товары тяжелой и химической промышленности. Начиная с 1980 года страна имеет перманентное положительное сальдо торгового баланса — объемы продаж превышают объемы закупок. Из-за этого между Японией и США неоднократно вспыхивают торговые конфликты.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435280" cy="5865515"/>
          </a:xfrm>
        </p:spPr>
        <p:txBody>
          <a:bodyPr>
            <a:normAutofit fontScale="92500" lnSpcReduction="20000"/>
          </a:bodyPr>
          <a:lstStyle/>
          <a:p>
            <a:r>
              <a:rPr lang="ru-RU" dirty="0" smtClean="0"/>
              <a:t>В начале 21 века главными товарами японского импорта были нефть, сжиженный природный газ, текстильные товары, простые микросхемы, компьютеры, рыба и морепродукты. Главными товарами экспорта были автомобили, сложные микросхемы, сталь, товары химической и машиностроительной промышленности. По состоянию на 2010 год сумма товаров импорта и экспорта составила около 1,402 триллиона долларов США.</a:t>
            </a:r>
          </a:p>
          <a:p>
            <a:r>
              <a:rPr lang="ru-RU" dirty="0" smtClean="0"/>
              <a:t>За 2008—2009 годы профицит торгового баланса вырос в 6 раз: в сентябре 2008 года он составлял 90 млрд. иен ($1 млрд.) в сентябре 2009 года — 529,6 млрд. иен ($5,7 млрд.). По сравнению с сентябрём 2008 года, в 2009 году профицит в торговле с Россией сменился дефицитом и составил 52,65 млрд. иен ($580 млн.).</a:t>
            </a:r>
          </a:p>
          <a:p>
            <a:r>
              <a:rPr lang="ru-RU" dirty="0" smtClean="0"/>
              <a:t>Основными торговыми партнерами Японии являются США, Китайская Народная Республика, Республика Корея, Республика Китай, Саудовская Аравия, Австралия.</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32656"/>
            <a:ext cx="8507288" cy="5793507"/>
          </a:xfrm>
        </p:spPr>
        <p:txBody>
          <a:bodyPr>
            <a:normAutofit fontScale="70000" lnSpcReduction="20000"/>
          </a:bodyPr>
          <a:lstStyle/>
          <a:p>
            <a:pPr>
              <a:buNone/>
            </a:pPr>
            <a:r>
              <a:rPr lang="ru-RU" b="1" dirty="0" smtClean="0"/>
              <a:t>Экспорт</a:t>
            </a:r>
          </a:p>
          <a:p>
            <a:endParaRPr lang="ru-RU" dirty="0" smtClean="0"/>
          </a:p>
          <a:p>
            <a:r>
              <a:rPr lang="ru-RU" dirty="0" smtClean="0"/>
              <a:t>По состоянию на 2010 год сумма товаров на экспорт составила 765 200 000 000 долларов США. Главными партнерами Японии в 2009 году были :</a:t>
            </a:r>
          </a:p>
          <a:p>
            <a:r>
              <a:rPr lang="ru-RU" dirty="0" smtClean="0"/>
              <a:t> КНР 18,88 %</a:t>
            </a:r>
          </a:p>
          <a:p>
            <a:r>
              <a:rPr lang="ru-RU" dirty="0" smtClean="0"/>
              <a:t> США 16,42 %</a:t>
            </a:r>
          </a:p>
          <a:p>
            <a:r>
              <a:rPr lang="ru-RU" dirty="0" smtClean="0"/>
              <a:t> Южная Корея 8,13 %</a:t>
            </a:r>
          </a:p>
          <a:p>
            <a:r>
              <a:rPr lang="ru-RU" dirty="0" smtClean="0"/>
              <a:t> Китайская Республика 6,27 %</a:t>
            </a:r>
          </a:p>
          <a:p>
            <a:r>
              <a:rPr lang="ru-RU" dirty="0" smtClean="0"/>
              <a:t> Гонконг 5,49 %</a:t>
            </a:r>
          </a:p>
          <a:p>
            <a:pPr>
              <a:buNone/>
            </a:pPr>
            <a:endParaRPr lang="ru-RU" dirty="0" smtClean="0"/>
          </a:p>
          <a:p>
            <a:pPr>
              <a:buNone/>
            </a:pPr>
            <a:r>
              <a:rPr lang="ru-RU" b="1" dirty="0" smtClean="0"/>
              <a:t>Импорт</a:t>
            </a:r>
          </a:p>
          <a:p>
            <a:endParaRPr lang="ru-RU" dirty="0" smtClean="0"/>
          </a:p>
          <a:p>
            <a:r>
              <a:rPr lang="ru-RU" dirty="0" smtClean="0"/>
              <a:t>По состоянию на 2010 год сумма товаров на импорт составила 636 800 000 000 долларов США. Главными партнерами Японии в 2009 году были:</a:t>
            </a:r>
          </a:p>
          <a:p>
            <a:r>
              <a:rPr lang="ru-RU" dirty="0" smtClean="0"/>
              <a:t> КНР 22,2 %</a:t>
            </a:r>
          </a:p>
          <a:p>
            <a:r>
              <a:rPr lang="ru-RU" dirty="0" smtClean="0"/>
              <a:t> США 10,96 %</a:t>
            </a:r>
          </a:p>
          <a:p>
            <a:r>
              <a:rPr lang="ru-RU" dirty="0" smtClean="0"/>
              <a:t> Австралия 6,29 %</a:t>
            </a:r>
          </a:p>
          <a:p>
            <a:r>
              <a:rPr lang="ru-RU" dirty="0" smtClean="0"/>
              <a:t> Саудовская Аравия 5,29 %</a:t>
            </a:r>
          </a:p>
          <a:p>
            <a:r>
              <a:rPr lang="ru-RU" dirty="0" smtClean="0"/>
              <a:t> ОАЭ 4,12 %</a:t>
            </a:r>
          </a:p>
          <a:p>
            <a:r>
              <a:rPr lang="ru-RU" dirty="0" smtClean="0"/>
              <a:t> Южная Корея 3,98 %</a:t>
            </a:r>
          </a:p>
          <a:p>
            <a:r>
              <a:rPr lang="ru-RU" dirty="0" smtClean="0"/>
              <a:t> Индонезия 3,95 %</a:t>
            </a:r>
            <a:endParaRPr lang="ru-RU" dirty="0"/>
          </a:p>
        </p:txBody>
      </p:sp>
      <p:pic>
        <p:nvPicPr>
          <p:cNvPr id="20482" name="Picture 2" descr="Картинка 14 из 17358"/>
          <p:cNvPicPr>
            <a:picLocks noChangeAspect="1" noChangeArrowheads="1"/>
          </p:cNvPicPr>
          <p:nvPr/>
        </p:nvPicPr>
        <p:blipFill>
          <a:blip r:embed="rId2" cstate="print"/>
          <a:srcRect/>
          <a:stretch>
            <a:fillRect/>
          </a:stretch>
        </p:blipFill>
        <p:spPr bwMode="auto">
          <a:xfrm>
            <a:off x="4860031" y="1412776"/>
            <a:ext cx="3759489" cy="2088232"/>
          </a:xfrm>
          <a:prstGeom prst="rect">
            <a:avLst/>
          </a:prstGeom>
          <a:noFill/>
        </p:spPr>
      </p:pic>
      <p:pic>
        <p:nvPicPr>
          <p:cNvPr id="20484" name="Picture 4" descr="http://doska.tachki-lestnici.ru/Img/906b.jpg"/>
          <p:cNvPicPr>
            <a:picLocks noChangeAspect="1" noChangeArrowheads="1"/>
          </p:cNvPicPr>
          <p:nvPr/>
        </p:nvPicPr>
        <p:blipFill>
          <a:blip r:embed="rId3" cstate="print"/>
          <a:srcRect/>
          <a:stretch>
            <a:fillRect/>
          </a:stretch>
        </p:blipFill>
        <p:spPr bwMode="auto">
          <a:xfrm>
            <a:off x="4499992" y="4077073"/>
            <a:ext cx="4464496" cy="26588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Картинка 44 из 2758"/>
          <p:cNvPicPr>
            <a:picLocks noChangeAspect="1" noChangeArrowheads="1"/>
          </p:cNvPicPr>
          <p:nvPr/>
        </p:nvPicPr>
        <p:blipFill>
          <a:blip r:embed="rId2" cstate="print"/>
          <a:srcRect/>
          <a:stretch>
            <a:fillRect/>
          </a:stretch>
        </p:blipFill>
        <p:spPr bwMode="auto">
          <a:xfrm>
            <a:off x="6732240" y="836712"/>
            <a:ext cx="2193454" cy="2184853"/>
          </a:xfrm>
          <a:prstGeom prst="rect">
            <a:avLst/>
          </a:prstGeom>
          <a:noFill/>
        </p:spPr>
      </p:pic>
      <p:sp>
        <p:nvSpPr>
          <p:cNvPr id="2" name="Заголовок 1"/>
          <p:cNvSpPr>
            <a:spLocks noGrp="1"/>
          </p:cNvSpPr>
          <p:nvPr>
            <p:ph type="title"/>
          </p:nvPr>
        </p:nvSpPr>
        <p:spPr>
          <a:xfrm>
            <a:off x="457200" y="274638"/>
            <a:ext cx="8229600" cy="490066"/>
          </a:xfrm>
        </p:spPr>
        <p:txBody>
          <a:bodyPr>
            <a:normAutofit fontScale="90000"/>
          </a:bodyPr>
          <a:lstStyle/>
          <a:p>
            <a:r>
              <a:rPr lang="ru-RU" dirty="0" smtClean="0"/>
              <a:t>Проблемы</a:t>
            </a:r>
            <a:endParaRPr lang="ru-RU" dirty="0"/>
          </a:p>
        </p:txBody>
      </p:sp>
      <p:sp>
        <p:nvSpPr>
          <p:cNvPr id="3" name="Содержимое 2"/>
          <p:cNvSpPr>
            <a:spLocks noGrp="1"/>
          </p:cNvSpPr>
          <p:nvPr>
            <p:ph idx="1"/>
          </p:nvPr>
        </p:nvSpPr>
        <p:spPr>
          <a:xfrm>
            <a:off x="457200" y="1052736"/>
            <a:ext cx="5770984" cy="5472608"/>
          </a:xfrm>
        </p:spPr>
        <p:txBody>
          <a:bodyPr>
            <a:normAutofit fontScale="92500" lnSpcReduction="20000"/>
          </a:bodyPr>
          <a:lstStyle/>
          <a:p>
            <a:pPr>
              <a:buNone/>
            </a:pPr>
            <a:r>
              <a:rPr lang="ru-RU" b="1" dirty="0" smtClean="0"/>
              <a:t>Безработица</a:t>
            </a:r>
          </a:p>
          <a:p>
            <a:r>
              <a:rPr lang="ru-RU" dirty="0" smtClean="0"/>
              <a:t>Япония имеет низкий показатель безработицы, который, однако, постоянно возрастает. На протяжении 1970 — 1980-х годов его уровень колебался в пределах 2 — 2,8 %. В 1990-х годах показных чуть превысил 3 %. К 2011 году он составлял 4,9 %.</a:t>
            </a:r>
          </a:p>
          <a:p>
            <a:pPr>
              <a:buNone/>
            </a:pPr>
            <a:r>
              <a:rPr lang="ru-RU" b="1" dirty="0" smtClean="0"/>
              <a:t>Задолженность</a:t>
            </a:r>
          </a:p>
          <a:p>
            <a:r>
              <a:rPr lang="ru-RU" dirty="0" smtClean="0"/>
              <a:t>Внешний долг: 2 719 </a:t>
            </a:r>
            <a:r>
              <a:rPr lang="ru-RU" dirty="0" err="1" smtClean="0"/>
              <a:t>млрд</a:t>
            </a:r>
            <a:r>
              <a:rPr lang="ru-RU" dirty="0" smtClean="0"/>
              <a:t> </a:t>
            </a:r>
            <a:r>
              <a:rPr lang="ru-RU" dirty="0" err="1" smtClean="0"/>
              <a:t>долл</a:t>
            </a:r>
            <a:r>
              <a:rPr lang="ru-RU" dirty="0" smtClean="0"/>
              <a:t> США (30.06.2011)</a:t>
            </a:r>
          </a:p>
          <a:p>
            <a:r>
              <a:rPr lang="ru-RU" dirty="0" smtClean="0"/>
              <a:t>Государственный долг: 225,80 % от ВВП страны (2010)</a:t>
            </a:r>
          </a:p>
          <a:p>
            <a:pPr>
              <a:buNone/>
            </a:pPr>
            <a:r>
              <a:rPr lang="ru-RU" b="1" dirty="0" smtClean="0"/>
              <a:t>Инфляция</a:t>
            </a:r>
          </a:p>
          <a:p>
            <a:r>
              <a:rPr lang="ru-RU" dirty="0" smtClean="0"/>
              <a:t>0 % (2011 г.)</a:t>
            </a:r>
            <a:endParaRPr lang="ru-RU" dirty="0"/>
          </a:p>
        </p:txBody>
      </p:sp>
      <p:pic>
        <p:nvPicPr>
          <p:cNvPr id="19462" name="Picture 6" descr="http://delo.ua/files/news_tape/images/1510/40/japonii-ponizili-rejting.-_151040_p0.jpg"/>
          <p:cNvPicPr>
            <a:picLocks noChangeAspect="1" noChangeArrowheads="1"/>
          </p:cNvPicPr>
          <p:nvPr/>
        </p:nvPicPr>
        <p:blipFill>
          <a:blip r:embed="rId3" cstate="print"/>
          <a:srcRect/>
          <a:stretch>
            <a:fillRect/>
          </a:stretch>
        </p:blipFill>
        <p:spPr bwMode="auto">
          <a:xfrm>
            <a:off x="6225795" y="2996952"/>
            <a:ext cx="2918205" cy="1645544"/>
          </a:xfrm>
          <a:prstGeom prst="rect">
            <a:avLst/>
          </a:prstGeom>
          <a:noFill/>
        </p:spPr>
      </p:pic>
      <p:pic>
        <p:nvPicPr>
          <p:cNvPr id="19464" name="Picture 8" descr="Картинка 58 из 3983"/>
          <p:cNvPicPr>
            <a:picLocks noChangeAspect="1" noChangeArrowheads="1"/>
          </p:cNvPicPr>
          <p:nvPr/>
        </p:nvPicPr>
        <p:blipFill>
          <a:blip r:embed="rId4" cstate="print"/>
          <a:srcRect/>
          <a:stretch>
            <a:fillRect/>
          </a:stretch>
        </p:blipFill>
        <p:spPr bwMode="auto">
          <a:xfrm>
            <a:off x="7003032" y="4653136"/>
            <a:ext cx="2140968" cy="22048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200" dirty="0" smtClean="0"/>
              <a:t>Бюджетная и финансовая система Японии</a:t>
            </a:r>
            <a:endParaRPr lang="ru-RU" sz="3200" dirty="0"/>
          </a:p>
        </p:txBody>
      </p:sp>
      <p:sp>
        <p:nvSpPr>
          <p:cNvPr id="3" name="Содержимое 2"/>
          <p:cNvSpPr>
            <a:spLocks noGrp="1"/>
          </p:cNvSpPr>
          <p:nvPr>
            <p:ph idx="1"/>
          </p:nvPr>
        </p:nvSpPr>
        <p:spPr>
          <a:xfrm>
            <a:off x="251520" y="1412776"/>
            <a:ext cx="8640960" cy="5112568"/>
          </a:xfrm>
        </p:spPr>
        <p:txBody>
          <a:bodyPr>
            <a:normAutofit fontScale="92500" lnSpcReduction="20000"/>
          </a:bodyPr>
          <a:lstStyle/>
          <a:p>
            <a:r>
              <a:rPr lang="ru-RU" dirty="0"/>
              <a:t>Бюджетный год в Японии продолжается с 1 апреля по 31 марта.</a:t>
            </a:r>
          </a:p>
          <a:p>
            <a:r>
              <a:rPr lang="ru-RU" dirty="0"/>
              <a:t>Доходы и расходы бюджета имеют определенную группировку, включающую разделы, статьи и параграфы. Доходы подразделяются на 7 разделов, 11 статей и 43 параграфа, расходы - на 13 разделов, 41 статью и 242 параграфа. </a:t>
            </a:r>
            <a:endParaRPr lang="ru-RU" dirty="0" smtClean="0"/>
          </a:p>
          <a:p>
            <a:r>
              <a:rPr lang="ru-RU" b="1" dirty="0" smtClean="0"/>
              <a:t>Бюджетный процесс</a:t>
            </a:r>
            <a:r>
              <a:rPr lang="ru-RU" dirty="0" smtClean="0"/>
              <a:t> в Японии включает в себя четыре основные стадии: </a:t>
            </a:r>
          </a:p>
          <a:p>
            <a:pPr marL="514350" indent="-514350">
              <a:buFont typeface="+mj-lt"/>
              <a:buAutoNum type="arabicPeriod"/>
            </a:pPr>
            <a:r>
              <a:rPr lang="ru-RU" dirty="0" smtClean="0"/>
              <a:t>подготовка проекта бюджета; </a:t>
            </a:r>
          </a:p>
          <a:p>
            <a:pPr marL="514350" indent="-514350">
              <a:buFont typeface="+mj-lt"/>
              <a:buAutoNum type="arabicPeriod"/>
            </a:pPr>
            <a:r>
              <a:rPr lang="ru-RU" dirty="0" smtClean="0"/>
              <a:t>рассмотрение и утверждение; </a:t>
            </a:r>
          </a:p>
          <a:p>
            <a:pPr marL="514350" indent="-514350">
              <a:buFont typeface="+mj-lt"/>
              <a:buAutoNum type="arabicPeriod"/>
            </a:pPr>
            <a:r>
              <a:rPr lang="ru-RU" dirty="0" smtClean="0"/>
              <a:t>исполнение бюджета;</a:t>
            </a:r>
          </a:p>
          <a:p>
            <a:pPr marL="514350" indent="-514350">
              <a:buFont typeface="+mj-lt"/>
              <a:buAutoNum type="arabicPeriod"/>
            </a:pPr>
            <a:r>
              <a:rPr lang="ru-RU" dirty="0" smtClean="0"/>
              <a:t> составление отчета об исполнении</a:t>
            </a:r>
          </a:p>
          <a:p>
            <a:pPr marL="514350" indent="-514350">
              <a:buFont typeface="+mj-lt"/>
              <a:buAutoNum type="arabicPeriod"/>
            </a:pPr>
            <a:r>
              <a:rPr lang="ru-RU" dirty="0" smtClean="0"/>
              <a:t> бюджета.</a:t>
            </a:r>
          </a:p>
          <a:p>
            <a:endParaRPr lang="ru-RU" dirty="0"/>
          </a:p>
        </p:txBody>
      </p:sp>
      <p:pic>
        <p:nvPicPr>
          <p:cNvPr id="18434" name="Picture 2" descr="Картинка 76 из 3983"/>
          <p:cNvPicPr>
            <a:picLocks noChangeAspect="1" noChangeArrowheads="1"/>
          </p:cNvPicPr>
          <p:nvPr/>
        </p:nvPicPr>
        <p:blipFill>
          <a:blip r:embed="rId2" cstate="print"/>
          <a:srcRect/>
          <a:stretch>
            <a:fillRect/>
          </a:stretch>
        </p:blipFill>
        <p:spPr bwMode="auto">
          <a:xfrm>
            <a:off x="6084168" y="4149080"/>
            <a:ext cx="2736304" cy="237626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764704"/>
            <a:ext cx="8568952" cy="6336704"/>
          </a:xfrm>
        </p:spPr>
        <p:txBody>
          <a:bodyPr>
            <a:normAutofit fontScale="92500" lnSpcReduction="20000"/>
          </a:bodyPr>
          <a:lstStyle/>
          <a:p>
            <a:r>
              <a:rPr lang="ru-RU" b="1" dirty="0"/>
              <a:t>Подготовкой проекта бюджета</a:t>
            </a:r>
            <a:r>
              <a:rPr lang="ru-RU" i="1" dirty="0"/>
              <a:t> </a:t>
            </a:r>
            <a:r>
              <a:rPr lang="ru-RU" dirty="0"/>
              <a:t>занимается Министерство фи­нансов и его департаменты. Другие министерства и ведомства </a:t>
            </a:r>
            <a:r>
              <a:rPr lang="ru-RU" dirty="0" smtClean="0"/>
              <a:t>готовят </a:t>
            </a:r>
            <a:r>
              <a:rPr lang="ru-RU" dirty="0"/>
              <a:t>предложения по объему и структуре своих бюджетов, а также по некоторым другим финансовым вопросам и не позднее 31 </a:t>
            </a:r>
            <a:r>
              <a:rPr lang="ru-RU" dirty="0" smtClean="0"/>
              <a:t>августа </a:t>
            </a:r>
            <a:r>
              <a:rPr lang="ru-RU" dirty="0"/>
              <a:t>направляют их в бюджетный департамент Министерства фи­нансов.</a:t>
            </a:r>
          </a:p>
          <a:p>
            <a:r>
              <a:rPr lang="ru-RU" dirty="0"/>
              <a:t>С сентября по декабрь бюджетный департамент рассматривает поступившие документы и на их основе разрабатывает проект бюджета. Проект направляется для согласования в Управление экономического планирования, а затем — на рассмотрение </a:t>
            </a:r>
            <a:r>
              <a:rPr lang="ru-RU" dirty="0" smtClean="0"/>
              <a:t>Кабинета </a:t>
            </a:r>
            <a:r>
              <a:rPr lang="ru-RU" dirty="0"/>
              <a:t>министров. После внесения поправок правительство в январе представляет проект бюджета на </a:t>
            </a:r>
            <a:r>
              <a:rPr lang="ru-RU" b="1" i="1" dirty="0"/>
              <a:t>рассмотрение парламента</a:t>
            </a:r>
            <a:r>
              <a:rPr lang="ru-RU" i="1" dirty="0"/>
              <a:t>. </a:t>
            </a:r>
            <a:r>
              <a:rPr lang="ru-RU" dirty="0"/>
              <a:t>После обсуждения в бюджетной комиссии парламент </a:t>
            </a:r>
            <a:r>
              <a:rPr lang="ru-RU" b="1" i="1" dirty="0"/>
              <a:t>утверждает</a:t>
            </a:r>
            <a:r>
              <a:rPr lang="ru-RU" i="1" dirty="0"/>
              <a:t> </a:t>
            </a:r>
            <a:r>
              <a:rPr lang="ru-RU" dirty="0" smtClean="0"/>
              <a:t>бюджет </a:t>
            </a:r>
            <a:r>
              <a:rPr lang="ru-RU" dirty="0"/>
              <a:t>в виде закона. Согласно Конституции Японии, парламенту принадлежит исключительное право распоряжаться </a:t>
            </a:r>
            <a:r>
              <a:rPr lang="ru-RU" dirty="0" smtClean="0"/>
              <a:t>государственными </a:t>
            </a:r>
            <a:r>
              <a:rPr lang="ru-RU" dirty="0"/>
              <a:t>финансами.</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548680"/>
            <a:ext cx="8784976" cy="6120680"/>
          </a:xfrm>
        </p:spPr>
        <p:txBody>
          <a:bodyPr>
            <a:normAutofit fontScale="92500" lnSpcReduction="10000"/>
          </a:bodyPr>
          <a:lstStyle/>
          <a:p>
            <a:r>
              <a:rPr lang="ru-RU" b="1" dirty="0"/>
              <a:t>Исполнение бюджета</a:t>
            </a:r>
            <a:r>
              <a:rPr lang="ru-RU" i="1" dirty="0"/>
              <a:t> </a:t>
            </a:r>
            <a:r>
              <a:rPr lang="ru-RU" dirty="0"/>
              <a:t>— компетенция Министерства финан­сов и других министерств и ведомств. Кассовое обслуживание бюджета выполняют Банк Японии и его отделения. </a:t>
            </a:r>
            <a:r>
              <a:rPr lang="ru-RU" dirty="0" smtClean="0"/>
              <a:t>Министерства </a:t>
            </a:r>
            <a:r>
              <a:rPr lang="ru-RU" dirty="0"/>
              <a:t>и ведомства в пределах установленных им расходов </a:t>
            </a:r>
            <a:r>
              <a:rPr lang="ru-RU" dirty="0" smtClean="0"/>
              <a:t>представляют </a:t>
            </a:r>
            <a:r>
              <a:rPr lang="ru-RU" dirty="0"/>
              <a:t>в Министерство финансов свои платежные сметы, ко­торые последнее рассматривает и утверждает. Далее копии смет направляются в Банк Японии, который проводит </a:t>
            </a:r>
            <a:r>
              <a:rPr lang="ru-RU" dirty="0" smtClean="0"/>
              <a:t>соответствующие </a:t>
            </a:r>
            <a:r>
              <a:rPr lang="ru-RU" dirty="0"/>
              <a:t>операции. Расходование ассигнований подтверждается </a:t>
            </a:r>
            <a:r>
              <a:rPr lang="ru-RU" dirty="0" smtClean="0"/>
              <a:t>ежеквартально </a:t>
            </a:r>
            <a:r>
              <a:rPr lang="ru-RU" dirty="0"/>
              <a:t>отчетами министерств и ведомств. Контролеры </a:t>
            </a:r>
            <a:r>
              <a:rPr lang="ru-RU" dirty="0" smtClean="0"/>
              <a:t>Министерства </a:t>
            </a:r>
            <a:r>
              <a:rPr lang="ru-RU" dirty="0"/>
              <a:t>финансов проверяют отчеты и составляют общий </a:t>
            </a:r>
            <a:r>
              <a:rPr lang="ru-RU" b="1" dirty="0"/>
              <a:t>отчет об исполнении бюджета по доходам и расходам.</a:t>
            </a:r>
            <a:endParaRPr lang="ru-RU" dirty="0"/>
          </a:p>
          <a:p>
            <a:r>
              <a:rPr lang="ru-RU" dirty="0"/>
              <a:t>Этот отчет поступает в правительство, которое отправляет его на рассмотрение в ревизионное бюро. После того как </a:t>
            </a:r>
            <a:r>
              <a:rPr lang="ru-RU" dirty="0" smtClean="0"/>
              <a:t>ревизионное </a:t>
            </a:r>
            <a:r>
              <a:rPr lang="ru-RU" dirty="0"/>
              <a:t>бюро даст заключение, отчет утверждает правительство и передает его на рассмотрение и утверждение в парламент.</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04664"/>
            <a:ext cx="8712968" cy="6264696"/>
          </a:xfrm>
        </p:spPr>
        <p:txBody>
          <a:bodyPr>
            <a:normAutofit fontScale="92500" lnSpcReduction="10000"/>
          </a:bodyPr>
          <a:lstStyle/>
          <a:p>
            <a:r>
              <a:rPr lang="ru-RU" dirty="0"/>
              <a:t>Кассовое обслуживание бюджета производят Японский банк и его отделения. Министерства и ведомства в пределах установленных им расходов  представляют в Министерство финансов свои платежные сметы, которые министерством рассматриваются и утверждаются. Далее копии смет направляются в Японский банк и последний осуществляет соответствующие операции.</a:t>
            </a:r>
          </a:p>
          <a:p>
            <a:r>
              <a:rPr lang="ru-RU" dirty="0"/>
              <a:t>Контроль за расходованием утвержденных ассигнований проводится поквартально в форме отчетов министерств и ведомств. Контролеры министерства финансов изучают полученные отчеты, проверяют данные и составляют общий отчет об исполнении бюджета по доходам и расходам.</a:t>
            </a:r>
          </a:p>
          <a:p>
            <a:r>
              <a:rPr lang="ru-RU" dirty="0"/>
              <a:t>Общий отчет представляется правительству, которое, в свою очередь, отправляет его на рассмотрение ревизионного бюро. После того. как ревизионное бюро даст заключение, отчет утверждается правительством и передается на рассмотрение и утверждение в парламент.</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836712"/>
            <a:ext cx="8568952" cy="5688632"/>
          </a:xfrm>
        </p:spPr>
        <p:txBody>
          <a:bodyPr>
            <a:normAutofit/>
          </a:bodyPr>
          <a:lstStyle/>
          <a:p>
            <a:r>
              <a:rPr lang="ru-RU" dirty="0" smtClean="0"/>
              <a:t>Япония занимает второе место в мире (после США) по экономическому развитию, имея ВВП около 4,5 триллионов долларов и третье место в мире после США и Китая по паритету покупательной способности. По росту ВВП в течение одного рабочего часа эта страна занимала 18 место в мире по данным 2010 года.</a:t>
            </a:r>
            <a:endParaRPr lang="ru-RU" dirty="0"/>
          </a:p>
        </p:txBody>
      </p:sp>
      <p:pic>
        <p:nvPicPr>
          <p:cNvPr id="32770" name="Picture 2" descr="Картинка 6 из 76326"/>
          <p:cNvPicPr>
            <a:picLocks noChangeAspect="1" noChangeArrowheads="1"/>
          </p:cNvPicPr>
          <p:nvPr/>
        </p:nvPicPr>
        <p:blipFill>
          <a:blip r:embed="rId2" cstate="print"/>
          <a:srcRect/>
          <a:stretch>
            <a:fillRect/>
          </a:stretch>
        </p:blipFill>
        <p:spPr bwMode="auto">
          <a:xfrm>
            <a:off x="323528" y="3717032"/>
            <a:ext cx="3901638" cy="2921894"/>
          </a:xfrm>
          <a:prstGeom prst="rect">
            <a:avLst/>
          </a:prstGeom>
          <a:noFill/>
        </p:spPr>
      </p:pic>
      <p:pic>
        <p:nvPicPr>
          <p:cNvPr id="32772" name="Picture 4" descr="http://www.finamlight.ru/resizeimg.asp?img=/files_jpg/japan(70507).jpg&amp;size=150"/>
          <p:cNvPicPr>
            <a:picLocks noChangeAspect="1" noChangeArrowheads="1"/>
          </p:cNvPicPr>
          <p:nvPr/>
        </p:nvPicPr>
        <p:blipFill>
          <a:blip r:embed="rId3" cstate="print"/>
          <a:srcRect/>
          <a:stretch>
            <a:fillRect/>
          </a:stretch>
        </p:blipFill>
        <p:spPr bwMode="auto">
          <a:xfrm>
            <a:off x="4499992" y="3717032"/>
            <a:ext cx="3672408" cy="288608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b="1" dirty="0"/>
              <a:t> </a:t>
            </a:r>
            <a:r>
              <a:rPr lang="ru-RU" sz="3600" b="1" dirty="0"/>
              <a:t>Другие звенья финансовой системы</a:t>
            </a:r>
            <a:r>
              <a:rPr lang="ru-RU" dirty="0"/>
              <a:t/>
            </a:r>
            <a:br>
              <a:rPr lang="ru-RU" dirty="0"/>
            </a:br>
            <a:endParaRPr lang="ru-RU" dirty="0"/>
          </a:p>
        </p:txBody>
      </p:sp>
      <p:sp>
        <p:nvSpPr>
          <p:cNvPr id="3" name="Содержимое 2"/>
          <p:cNvSpPr>
            <a:spLocks noGrp="1"/>
          </p:cNvSpPr>
          <p:nvPr>
            <p:ph idx="1"/>
          </p:nvPr>
        </p:nvSpPr>
        <p:spPr>
          <a:xfrm>
            <a:off x="323528" y="548680"/>
            <a:ext cx="8568952" cy="6120680"/>
          </a:xfrm>
        </p:spPr>
        <p:txBody>
          <a:bodyPr>
            <a:normAutofit fontScale="92500" lnSpcReduction="10000"/>
          </a:bodyPr>
          <a:lstStyle/>
          <a:p>
            <a:r>
              <a:rPr lang="ru-RU" b="1" i="1" u="sng" dirty="0"/>
              <a:t>Вторым звеном</a:t>
            </a:r>
            <a:r>
              <a:rPr lang="ru-RU" dirty="0"/>
              <a:t> бюджетной и финансовой системы Японии являются </a:t>
            </a:r>
            <a:r>
              <a:rPr lang="ru-RU" b="1" dirty="0"/>
              <a:t>бюджеты местных органов власти (префектур)</a:t>
            </a:r>
            <a:r>
              <a:rPr lang="ru-RU" dirty="0"/>
              <a:t>. В Япо­нии 47 префектур, объединяющих 3045 городов, поселков и рай­онов, каждый из которых имеет самостоятельный бюджет.</a:t>
            </a:r>
          </a:p>
          <a:p>
            <a:r>
              <a:rPr lang="ru-RU" dirty="0"/>
              <a:t>Доходная часть местных бюджетов состоит из налоговых и не­налоговых поступлений. В Японии местные налоги не доминиру­ют в местных бюджетах, составляя меньше половины их доходной части (около 40 %). Это является принципиальной особенностью бюджетной системы страны. Отчисления от общегосударственных налогов составляют 17 % доходной части. Главной статьей ненало­говых доходов префектур являются дотации государства на прове­дение общенациональных мероприятий (около 13 %). Другие неналоговые поступления составляют 30 % доходной части мест­ных бюджетов.</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435280" cy="6264696"/>
          </a:xfrm>
        </p:spPr>
        <p:txBody>
          <a:bodyPr>
            <a:normAutofit fontScale="92500"/>
          </a:bodyPr>
          <a:lstStyle/>
          <a:p>
            <a:r>
              <a:rPr lang="ru-RU" dirty="0"/>
              <a:t>За счет средств местных органов власти в Японии финансиру­ется развитие производственной инфраструктуры, мероприятия, связанные с ликвидацией последствий стихийных бедствий. Кроме того, через местные бюджеты проводятся расходы на подготовку рабочей силы, выплату различных пособий, пенсий. Значительная часть бюджетных средств расходуется на содержание местных ор­ганов власти, в том числе полиции, суда и прокуратуры.</a:t>
            </a:r>
          </a:p>
          <a:p>
            <a:r>
              <a:rPr lang="ru-RU" dirty="0"/>
              <a:t>Местные бюджеты в Японии сводятся без дефицита. Кроме общего баланса года, учитывается реальный баланс, который рассчитывается путем исключения из общего баланса остатка финансовых ресурсов предыдущего года. Удельный вес расходов местных органов власти в ВВП значительно больше удельного веса в ВВП расходов центрального правительства.</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064493"/>
            <a:ext cx="8229600" cy="5793507"/>
          </a:xfrm>
        </p:spPr>
        <p:txBody>
          <a:bodyPr/>
          <a:lstStyle/>
          <a:p>
            <a:r>
              <a:rPr lang="ru-RU" dirty="0"/>
              <a:t>Третьим структурным элементом финансовой системы Япо­нии являются </a:t>
            </a:r>
            <a:r>
              <a:rPr lang="ru-RU" b="1" dirty="0"/>
              <a:t>специальные фонды</a:t>
            </a:r>
            <a:r>
              <a:rPr lang="ru-RU" dirty="0"/>
              <a:t>. </a:t>
            </a:r>
            <a:endParaRPr lang="ru-RU" dirty="0" smtClean="0"/>
          </a:p>
          <a:p>
            <a:r>
              <a:rPr lang="ru-RU" dirty="0" smtClean="0"/>
              <a:t>Насчитывается  </a:t>
            </a:r>
            <a:r>
              <a:rPr lang="ru-RU" dirty="0"/>
              <a:t>12 специальных фондов. К ним относятся страховые, </a:t>
            </a:r>
            <a:r>
              <a:rPr lang="ru-RU" dirty="0" smtClean="0"/>
              <a:t>пенсионные</a:t>
            </a:r>
            <a:r>
              <a:rPr lang="ru-RU" dirty="0"/>
              <a:t>, сберегательные и некоторые другие.</a:t>
            </a:r>
          </a:p>
          <a:p>
            <a:endParaRPr lang="ru-RU" dirty="0"/>
          </a:p>
        </p:txBody>
      </p:sp>
      <p:pic>
        <p:nvPicPr>
          <p:cNvPr id="3076" name="Picture 4" descr="Картинка 13 из 1311"/>
          <p:cNvPicPr>
            <a:picLocks noChangeAspect="1" noChangeArrowheads="1"/>
          </p:cNvPicPr>
          <p:nvPr/>
        </p:nvPicPr>
        <p:blipFill>
          <a:blip r:embed="rId2" cstate="print"/>
          <a:srcRect/>
          <a:stretch>
            <a:fillRect/>
          </a:stretch>
        </p:blipFill>
        <p:spPr bwMode="auto">
          <a:xfrm>
            <a:off x="5868144" y="3429000"/>
            <a:ext cx="3086522" cy="3182289"/>
          </a:xfrm>
          <a:prstGeom prst="rect">
            <a:avLst/>
          </a:prstGeom>
          <a:noFill/>
        </p:spPr>
      </p:pic>
      <p:pic>
        <p:nvPicPr>
          <p:cNvPr id="3078" name="Picture 6" descr="Картинка 15 из 1311"/>
          <p:cNvPicPr>
            <a:picLocks noChangeAspect="1" noChangeArrowheads="1"/>
          </p:cNvPicPr>
          <p:nvPr/>
        </p:nvPicPr>
        <p:blipFill>
          <a:blip r:embed="rId3" cstate="print"/>
          <a:srcRect/>
          <a:stretch>
            <a:fillRect/>
          </a:stretch>
        </p:blipFill>
        <p:spPr bwMode="auto">
          <a:xfrm>
            <a:off x="3419872" y="3429000"/>
            <a:ext cx="2477988" cy="3168352"/>
          </a:xfrm>
          <a:prstGeom prst="rect">
            <a:avLst/>
          </a:prstGeom>
          <a:noFill/>
        </p:spPr>
      </p:pic>
      <p:pic>
        <p:nvPicPr>
          <p:cNvPr id="3080" name="Picture 8" descr="Картинка 32 из 1311"/>
          <p:cNvPicPr>
            <a:picLocks noChangeAspect="1" noChangeArrowheads="1"/>
          </p:cNvPicPr>
          <p:nvPr/>
        </p:nvPicPr>
        <p:blipFill>
          <a:blip r:embed="rId4" cstate="print"/>
          <a:srcRect/>
          <a:stretch>
            <a:fillRect/>
          </a:stretch>
        </p:blipFill>
        <p:spPr bwMode="auto">
          <a:xfrm>
            <a:off x="467544" y="3429000"/>
            <a:ext cx="2962300" cy="316192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908720"/>
            <a:ext cx="8280920" cy="6264696"/>
          </a:xfrm>
        </p:spPr>
        <p:txBody>
          <a:bodyPr>
            <a:normAutofit/>
          </a:bodyPr>
          <a:lstStyle/>
          <a:p>
            <a:r>
              <a:rPr lang="ru-RU" dirty="0"/>
              <a:t>С середины 80-х гг. в Японии проводится постепенное ре­формирование пенсионной системы. Задача реформы — переход на выплату базовых пенсий, которые охватывают все население, и пенсий, выплачиваемых наемным работникам. Базовая пенсия выплачивается по старости, инвалидности, а также всем </a:t>
            </a:r>
            <a:r>
              <a:rPr lang="ru-RU" dirty="0" smtClean="0"/>
              <a:t>нуждающимся</a:t>
            </a:r>
            <a:r>
              <a:rPr lang="ru-RU" dirty="0"/>
              <a:t>. На две трети она финансируется из средств различных страховых пенсионных фондов. Пенсионные фонды работников государ­ственных и муниципальных предприятий и учреждений форми­руются из средств обществ взаимопомощи, которые создаются по месту </a:t>
            </a:r>
            <a:r>
              <a:rPr lang="ru-RU" dirty="0" smtClean="0"/>
              <a:t>работы.</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65312"/>
            <a:ext cx="8496944" cy="6192688"/>
          </a:xfrm>
        </p:spPr>
        <p:txBody>
          <a:bodyPr>
            <a:normAutofit/>
          </a:bodyPr>
          <a:lstStyle/>
          <a:p>
            <a:r>
              <a:rPr lang="ru-RU" b="1" dirty="0"/>
              <a:t>Финансы государственных предприятий </a:t>
            </a:r>
            <a:r>
              <a:rPr lang="ru-RU" dirty="0"/>
              <a:t>как звено финансовой системы имеют свои особенности. В силу многих причин в </a:t>
            </a:r>
            <a:r>
              <a:rPr lang="ru-RU" dirty="0" smtClean="0"/>
              <a:t>Японии </a:t>
            </a:r>
            <a:r>
              <a:rPr lang="ru-RU" dirty="0"/>
              <a:t>сложилось четкое разграничение сфер приложения капитала: частного — в производственную сферу, государственного — в ин­фраструктуру. Поэтому государственный сектор не является </a:t>
            </a:r>
            <a:r>
              <a:rPr lang="ru-RU" dirty="0" smtClean="0"/>
              <a:t>серьезным </a:t>
            </a:r>
            <a:r>
              <a:rPr lang="ru-RU" dirty="0"/>
              <a:t>конкурентом ни в одной из областей производства, и его функционирование, по существу, полностью подчинено </a:t>
            </a:r>
            <a:r>
              <a:rPr lang="ru-RU" dirty="0" smtClean="0"/>
              <a:t>интересам </a:t>
            </a:r>
            <a:r>
              <a:rPr lang="ru-RU" dirty="0"/>
              <a:t>частных корпораций.</a:t>
            </a:r>
          </a:p>
          <a:p>
            <a:endParaRPr lang="ru-RU" dirty="0"/>
          </a:p>
        </p:txBody>
      </p:sp>
      <p:pic>
        <p:nvPicPr>
          <p:cNvPr id="1026" name="Picture 2" descr="Картинка 53 из 1311"/>
          <p:cNvPicPr>
            <a:picLocks noChangeAspect="1" noChangeArrowheads="1"/>
          </p:cNvPicPr>
          <p:nvPr/>
        </p:nvPicPr>
        <p:blipFill>
          <a:blip r:embed="rId2" cstate="print"/>
          <a:srcRect/>
          <a:stretch>
            <a:fillRect/>
          </a:stretch>
        </p:blipFill>
        <p:spPr bwMode="auto">
          <a:xfrm>
            <a:off x="179512" y="4797152"/>
            <a:ext cx="2951718" cy="1844824"/>
          </a:xfrm>
          <a:prstGeom prst="rect">
            <a:avLst/>
          </a:prstGeom>
          <a:noFill/>
        </p:spPr>
      </p:pic>
      <p:pic>
        <p:nvPicPr>
          <p:cNvPr id="1028" name="Picture 4" descr="Картинка 69 из 1311"/>
          <p:cNvPicPr>
            <a:picLocks noChangeAspect="1" noChangeArrowheads="1"/>
          </p:cNvPicPr>
          <p:nvPr/>
        </p:nvPicPr>
        <p:blipFill>
          <a:blip r:embed="rId3" cstate="print"/>
          <a:srcRect/>
          <a:stretch>
            <a:fillRect/>
          </a:stretch>
        </p:blipFill>
        <p:spPr bwMode="auto">
          <a:xfrm>
            <a:off x="3131840" y="4797152"/>
            <a:ext cx="2579440" cy="1872208"/>
          </a:xfrm>
          <a:prstGeom prst="rect">
            <a:avLst/>
          </a:prstGeom>
          <a:noFill/>
        </p:spPr>
      </p:pic>
      <p:pic>
        <p:nvPicPr>
          <p:cNvPr id="1032" name="Picture 8" descr="Картинка 126 из 1311"/>
          <p:cNvPicPr>
            <a:picLocks noChangeAspect="1" noChangeArrowheads="1"/>
          </p:cNvPicPr>
          <p:nvPr/>
        </p:nvPicPr>
        <p:blipFill>
          <a:blip r:embed="rId4" cstate="print"/>
          <a:srcRect/>
          <a:stretch>
            <a:fillRect/>
          </a:stretch>
        </p:blipFill>
        <p:spPr bwMode="auto">
          <a:xfrm>
            <a:off x="5715000" y="4797152"/>
            <a:ext cx="3105472" cy="186156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792088"/>
          </a:xfrm>
        </p:spPr>
        <p:txBody>
          <a:bodyPr>
            <a:normAutofit fontScale="90000"/>
          </a:bodyPr>
          <a:lstStyle/>
          <a:p>
            <a:r>
              <a:rPr lang="ru-RU" sz="2700" dirty="0" smtClean="0"/>
              <a:t>ДОХОДЫ ГОСУДАРСТВЕННОГО БЮДЖЕТА</a:t>
            </a:r>
            <a:br>
              <a:rPr lang="ru-RU" sz="2700" dirty="0" smtClean="0"/>
            </a:br>
            <a:r>
              <a:rPr lang="ru-RU" dirty="0" smtClean="0"/>
              <a:t> </a:t>
            </a:r>
            <a:br>
              <a:rPr lang="ru-RU" dirty="0" smtClean="0"/>
            </a:br>
            <a:endParaRPr lang="ru-RU" dirty="0"/>
          </a:p>
        </p:txBody>
      </p:sp>
      <p:sp>
        <p:nvSpPr>
          <p:cNvPr id="3" name="Содержимое 2"/>
          <p:cNvSpPr>
            <a:spLocks noGrp="1"/>
          </p:cNvSpPr>
          <p:nvPr>
            <p:ph idx="1"/>
          </p:nvPr>
        </p:nvSpPr>
        <p:spPr>
          <a:xfrm>
            <a:off x="3131840" y="1196752"/>
            <a:ext cx="5554960" cy="4929411"/>
          </a:xfrm>
        </p:spPr>
        <p:txBody>
          <a:bodyPr>
            <a:normAutofit/>
          </a:bodyPr>
          <a:lstStyle/>
          <a:p>
            <a:r>
              <a:rPr lang="ru-RU" dirty="0" smtClean="0"/>
              <a:t>Доходная </a:t>
            </a:r>
            <a:r>
              <a:rPr lang="ru-RU" dirty="0"/>
              <a:t>часть бюджета Японии состоит из налоговых и неналоговых поступлений. По сравнению с другими странами доля неналоговых поступлений в Японии достаточно высока. Сюда входят доходы от арендной платы, продажи  земельных участков и другой недвижимости, пени. штрафы, доходы от лотерей, займы и т.п.</a:t>
            </a:r>
          </a:p>
          <a:p>
            <a:pPr>
              <a:buNone/>
            </a:pPr>
            <a:endParaRPr lang="ru-RU" dirty="0"/>
          </a:p>
          <a:p>
            <a:endParaRPr lang="ru-RU" dirty="0"/>
          </a:p>
        </p:txBody>
      </p:sp>
      <p:pic>
        <p:nvPicPr>
          <p:cNvPr id="15362" name="Picture 2" descr="Картинка 129 из 1311"/>
          <p:cNvPicPr>
            <a:picLocks noChangeAspect="1" noChangeArrowheads="1"/>
          </p:cNvPicPr>
          <p:nvPr/>
        </p:nvPicPr>
        <p:blipFill>
          <a:blip r:embed="rId2" cstate="print"/>
          <a:srcRect/>
          <a:stretch>
            <a:fillRect/>
          </a:stretch>
        </p:blipFill>
        <p:spPr bwMode="auto">
          <a:xfrm>
            <a:off x="0" y="1196752"/>
            <a:ext cx="3326030" cy="504056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229600" cy="1143000"/>
          </a:xfrm>
        </p:spPr>
        <p:txBody>
          <a:bodyPr>
            <a:normAutofit/>
          </a:bodyPr>
          <a:lstStyle/>
          <a:p>
            <a:r>
              <a:rPr lang="ru-RU" sz="2400" dirty="0" smtClean="0"/>
              <a:t>РАСХОДЫ ГОСУДАРСТВЕННОГО БЮДЖЕТА</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3923928" y="1052736"/>
            <a:ext cx="4762872" cy="5073427"/>
          </a:xfrm>
        </p:spPr>
        <p:txBody>
          <a:bodyPr>
            <a:normAutofit fontScale="92500"/>
          </a:bodyPr>
          <a:lstStyle/>
          <a:p>
            <a:pPr>
              <a:buNone/>
            </a:pPr>
            <a:r>
              <a:rPr lang="ru-RU" dirty="0" smtClean="0"/>
              <a:t>“</a:t>
            </a:r>
            <a:r>
              <a:rPr lang="ru-RU" dirty="0"/>
              <a:t>Особенность Японии заключается в том, что показатель удельного веса государственных расходов в ВНП страны является одним из наименьших среди показателей развитых стран</a:t>
            </a:r>
            <a:r>
              <a:rPr lang="ru-RU" dirty="0" smtClean="0"/>
              <a:t>.”</a:t>
            </a:r>
          </a:p>
          <a:p>
            <a:pPr>
              <a:buNone/>
            </a:pPr>
            <a:r>
              <a:rPr lang="ru-RU" dirty="0"/>
              <a:t>Огромную часть расходов государственного бюджета составляют социальные расходы. А среди них - пенсии по старости и инвалидности </a:t>
            </a:r>
          </a:p>
        </p:txBody>
      </p:sp>
      <p:pic>
        <p:nvPicPr>
          <p:cNvPr id="14340" name="Picture 4" descr="http://podrobnosti.ua/upload/news/2007/08/09/447633_3.jpg"/>
          <p:cNvPicPr>
            <a:picLocks noChangeAspect="1" noChangeArrowheads="1"/>
          </p:cNvPicPr>
          <p:nvPr/>
        </p:nvPicPr>
        <p:blipFill>
          <a:blip r:embed="rId2" cstate="print"/>
          <a:srcRect/>
          <a:stretch>
            <a:fillRect/>
          </a:stretch>
        </p:blipFill>
        <p:spPr bwMode="auto">
          <a:xfrm>
            <a:off x="323528" y="1052736"/>
            <a:ext cx="3672408" cy="446449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712968" cy="6336704"/>
          </a:xfrm>
        </p:spPr>
        <p:txBody>
          <a:bodyPr>
            <a:normAutofit/>
          </a:bodyPr>
          <a:lstStyle/>
          <a:p>
            <a:r>
              <a:rPr lang="ru-RU" b="1" dirty="0"/>
              <a:t>Пенсионная система </a:t>
            </a:r>
            <a:r>
              <a:rPr lang="ru-RU" dirty="0"/>
              <a:t>Японии достаточно сложна и многослойна. Средствами государственного бюджета обеспечивается 1/3 выплат базовой </a:t>
            </a:r>
            <a:r>
              <a:rPr lang="ru-RU" dirty="0" smtClean="0"/>
              <a:t>пенсии. </a:t>
            </a:r>
            <a:r>
              <a:rPr lang="ru-RU" dirty="0"/>
              <a:t>Остальное выплачивается за счет различных пенсионных фондов.</a:t>
            </a:r>
          </a:p>
          <a:p>
            <a:r>
              <a:rPr lang="ru-RU" dirty="0"/>
              <a:t>За счет бюджета финансируется в Японии так называемое общественное вспомоществование. Оно охватывает тех, кто сам не может обеспечить минимальный уровень жизни. Такая помощь предоставляется на основе Закона о гарантиях прожиточного минимума и выплачивается по семи номинациям: на повседневные нужды, образование, жилье, медицинское обслуживание, материнство, по безработице, на похороны.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712968" cy="6120680"/>
          </a:xfrm>
        </p:spPr>
        <p:txBody>
          <a:bodyPr>
            <a:normAutofit lnSpcReduction="10000"/>
          </a:bodyPr>
          <a:lstStyle/>
          <a:p>
            <a:r>
              <a:rPr lang="ru-RU" dirty="0"/>
              <a:t>В составе расходов на науку 13% составляют ассигнования на социальные науки, а 87% - на естественные и технические</a:t>
            </a:r>
            <a:r>
              <a:rPr lang="ru-RU" dirty="0" smtClean="0"/>
              <a:t>. </a:t>
            </a:r>
            <a:r>
              <a:rPr lang="ru-RU" dirty="0"/>
              <a:t>В ближайшие годы намечено ликвидировать существующий перекос в финансировании.</a:t>
            </a:r>
          </a:p>
          <a:p>
            <a:r>
              <a:rPr lang="ru-RU" dirty="0"/>
              <a:t>За счет государственного бюджета финансируются дорожное строительство, работы по развитию авиационного и железнодорожного транспорта, системы связи, расходы по ликвидации последствий стихийных бедствий и т.п</a:t>
            </a:r>
            <a:r>
              <a:rPr lang="ru-RU" dirty="0" smtClean="0"/>
              <a:t>.</a:t>
            </a:r>
            <a:r>
              <a:rPr lang="ru-RU" dirty="0" smtClean="0"/>
              <a:t> </a:t>
            </a:r>
          </a:p>
          <a:p>
            <a:r>
              <a:rPr lang="ru-RU" dirty="0" smtClean="0"/>
              <a:t>Что касается военных расходов, то их уровень в Японии, по сравнению с другими развитыми капиталистическими странами, достаточно низкий. Военные расходы в Японии не выходят за пределы 1% ВВП. </a:t>
            </a:r>
          </a:p>
          <a:p>
            <a:endParaRPr lang="ru-RU" dirty="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568952" cy="6525344"/>
          </a:xfrm>
        </p:spPr>
        <p:txBody>
          <a:bodyPr>
            <a:normAutofit fontScale="47500" lnSpcReduction="20000"/>
          </a:bodyPr>
          <a:lstStyle/>
          <a:p>
            <a:r>
              <a:rPr lang="ru-RU" sz="5900" dirty="0"/>
              <a:t>Бюджетный дефицит Японии</a:t>
            </a:r>
          </a:p>
          <a:p>
            <a:r>
              <a:rPr lang="ru-RU" sz="5100" dirty="0"/>
              <a:t>Проблема бюджетного дефицита в Японии достаточно актуальна. В 2000 г. дефицит бюджета составил 5,9% ВВП.</a:t>
            </a:r>
          </a:p>
          <a:p>
            <a:r>
              <a:rPr lang="ru-RU" sz="5100" dirty="0"/>
              <a:t>Поскольку обычных доходов не хватает, дефицит покрывается с помощью государственных займов.</a:t>
            </a:r>
          </a:p>
          <a:p>
            <a:r>
              <a:rPr lang="ru-RU" sz="5100" dirty="0"/>
              <a:t>В Японии с 1947/48 г. по 1964/65 г. закон запрещал использовать государственные займы для финансирования центрального бюджета, но и в этот период фактически такая практика имела место, так как часть расходов по государственному долгу, фиксировавшаяся в специальных счетах, покрывалась с помощью государственного кредита. С 1964/65 г. запрет был снят и </a:t>
            </a:r>
            <a:r>
              <a:rPr lang="ru-RU" sz="5100" dirty="0" err="1"/>
              <a:t>госкредитные</a:t>
            </a:r>
            <a:r>
              <a:rPr lang="ru-RU" sz="5100" dirty="0"/>
              <a:t> поступления по займам стали отражаться в центральном бюджете.</a:t>
            </a:r>
          </a:p>
          <a:p>
            <a:r>
              <a:rPr lang="ru-RU" sz="5100" dirty="0"/>
              <a:t>В 1979/80 г. доля доходов от госзаймов достигла почти 40% против 9,4% в 1975/76 г. В связи с этим были приняты меры по уменьшению степени зависимости бюджетного финансирования из этого источника. В результате в 1991/92 г. доля госзаймов в бюджетных доходах снизилась до 7,6%.</a:t>
            </a:r>
          </a:p>
          <a:p>
            <a:endParaRPr lang="ru-RU" sz="4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764704"/>
            <a:ext cx="8784976" cy="5361459"/>
          </a:xfrm>
        </p:spPr>
        <p:txBody>
          <a:bodyPr>
            <a:normAutofit/>
          </a:bodyPr>
          <a:lstStyle/>
          <a:p>
            <a:r>
              <a:rPr lang="ru-RU" dirty="0" smtClean="0"/>
              <a:t>Банковское дело, страхование, недвижимость, розничная торговля, транспортные перевозки и телекоммуникации являются основными отраслями японской экономики. Япония обладает большим производственным потенциалом и является родиной некоторых крупнейших и наиболее продвинутых с технической точки зрения производителей автомобилей, электронного оборудования, станков, стали и цветных металлов, кораблей, химикатов, текстиля и пищи. Строительство долгое время являлось одной из крупнейших отраслей японской промышленности, благодаря </a:t>
            </a:r>
            <a:r>
              <a:rPr lang="ru-RU" dirty="0" err="1" smtClean="0"/>
              <a:t>многомиллиардным</a:t>
            </a:r>
            <a:r>
              <a:rPr lang="ru-RU" dirty="0" smtClean="0"/>
              <a:t> государственным контрактам в частном секторе.</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980728"/>
            <a:ext cx="8280920" cy="5328592"/>
          </a:xfrm>
        </p:spPr>
        <p:txBody>
          <a:bodyPr>
            <a:normAutofit fontScale="92500" lnSpcReduction="20000"/>
          </a:bodyPr>
          <a:lstStyle/>
          <a:p>
            <a:r>
              <a:rPr lang="ru-RU" sz="2800" dirty="0" smtClean="0"/>
              <a:t>Однако в условиях обострившихся экономических трудностей 90-х, связанных с крахом на рынке недвижимости и корпоративных акций ("экономика мыльного пузыря"), прежняя тенденция возобновилась, и в 1996/97 г. на госзаймы пришлось 28%, что составляет 4,2% ВВП страны.</a:t>
            </a:r>
          </a:p>
          <a:p>
            <a:r>
              <a:rPr lang="ru-RU" sz="2800" dirty="0" smtClean="0"/>
              <a:t>Расходы по госдолгу в этот период составили 30%.</a:t>
            </a:r>
          </a:p>
          <a:p>
            <a:r>
              <a:rPr lang="ru-RU" sz="2800" dirty="0" smtClean="0"/>
              <a:t>Японские власти объявили о мерах по приведению своих финансов в соответствие с нормативами Европейского экономического сообщества.</a:t>
            </a:r>
          </a:p>
          <a:p>
            <a:r>
              <a:rPr lang="ru-RU" sz="2800" dirty="0" smtClean="0"/>
              <a:t>Согласно реформе, дефицит бюджета должен быть сокращен до 3% ВВП. Кроме того, предполагается за тот же период свести к нулю выпуск новых займов на покрытие финансового дефицита.</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892480" cy="4752528"/>
          </a:xfrm>
        </p:spPr>
        <p:txBody>
          <a:bodyPr>
            <a:normAutofit fontScale="92500" lnSpcReduction="10000"/>
          </a:bodyPr>
          <a:lstStyle/>
          <a:p>
            <a:r>
              <a:rPr lang="ru-RU" dirty="0"/>
              <a:t>По итогам 2011 года финансовая ситуация в Японии кардинально изменилась, по данным министерства финансов по итогам года в государственном бюджете образовался дефицит в размере 32 миллиардов долларов. </a:t>
            </a:r>
            <a:r>
              <a:rPr lang="ru-RU" dirty="0" smtClean="0"/>
              <a:t/>
            </a:r>
            <a:br>
              <a:rPr lang="ru-RU" dirty="0" smtClean="0"/>
            </a:br>
            <a:r>
              <a:rPr lang="ru-RU" dirty="0"/>
              <a:t>Такая сумма не является значительной для экономики страны, но возможно это первая ласточка грядущего кризиса. Так же некоторые аналитики высказывают предположения, что данные сфальсифицированы, для влияния на чрезмерно укрепившуюся Йену.</a:t>
            </a:r>
            <a:r>
              <a:rPr lang="ru-RU" dirty="0" smtClean="0"/>
              <a:t/>
            </a:r>
            <a:br>
              <a:rPr lang="ru-RU" dirty="0" smtClean="0"/>
            </a:br>
            <a:r>
              <a:rPr lang="ru-RU" dirty="0" smtClean="0"/>
              <a:t/>
            </a:r>
            <a:br>
              <a:rPr lang="ru-RU" dirty="0" smtClean="0"/>
            </a:br>
            <a:r>
              <a:rPr lang="ru-RU" dirty="0"/>
              <a:t>Дефицит бюджета был вызван в связи с сокращением экспорта в 2011 году на 2,7%, особенно это заметно на фоне более удачного 2010 года, когда произошло увеличение экспортных поставок на 12%.</a:t>
            </a:r>
          </a:p>
        </p:txBody>
      </p:sp>
      <p:pic>
        <p:nvPicPr>
          <p:cNvPr id="10242" name="Picture 2" descr="Картинка 472 из 1311"/>
          <p:cNvPicPr>
            <a:picLocks noChangeAspect="1" noChangeArrowheads="1"/>
          </p:cNvPicPr>
          <p:nvPr/>
        </p:nvPicPr>
        <p:blipFill>
          <a:blip r:embed="rId2" cstate="print"/>
          <a:srcRect/>
          <a:stretch>
            <a:fillRect/>
          </a:stretch>
        </p:blipFill>
        <p:spPr bwMode="auto">
          <a:xfrm>
            <a:off x="6444208" y="4581128"/>
            <a:ext cx="2507432" cy="2056094"/>
          </a:xfrm>
          <a:prstGeom prst="rect">
            <a:avLst/>
          </a:prstGeom>
          <a:noFill/>
        </p:spPr>
      </p:pic>
      <p:pic>
        <p:nvPicPr>
          <p:cNvPr id="10244" name="Picture 4" descr="Картинка 476 из 1311"/>
          <p:cNvPicPr>
            <a:picLocks noChangeAspect="1" noChangeArrowheads="1"/>
          </p:cNvPicPr>
          <p:nvPr/>
        </p:nvPicPr>
        <p:blipFill>
          <a:blip r:embed="rId3" cstate="print"/>
          <a:srcRect/>
          <a:stretch>
            <a:fillRect/>
          </a:stretch>
        </p:blipFill>
        <p:spPr bwMode="auto">
          <a:xfrm>
            <a:off x="5004048" y="4581128"/>
            <a:ext cx="1403648" cy="2088232"/>
          </a:xfrm>
          <a:prstGeom prst="rect">
            <a:avLst/>
          </a:prstGeom>
          <a:noFill/>
        </p:spPr>
      </p:pic>
      <p:pic>
        <p:nvPicPr>
          <p:cNvPr id="10246" name="Picture 6" descr="Картинка 492 из 1311"/>
          <p:cNvPicPr>
            <a:picLocks noChangeAspect="1" noChangeArrowheads="1"/>
          </p:cNvPicPr>
          <p:nvPr/>
        </p:nvPicPr>
        <p:blipFill>
          <a:blip r:embed="rId4" cstate="print"/>
          <a:srcRect/>
          <a:stretch>
            <a:fillRect/>
          </a:stretch>
        </p:blipFill>
        <p:spPr bwMode="auto">
          <a:xfrm>
            <a:off x="3635896" y="4869160"/>
            <a:ext cx="1317526" cy="183044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712968" cy="6048672"/>
          </a:xfrm>
        </p:spPr>
        <p:txBody>
          <a:bodyPr>
            <a:normAutofit fontScale="85000" lnSpcReduction="20000"/>
          </a:bodyPr>
          <a:lstStyle/>
          <a:p>
            <a:r>
              <a:rPr lang="ru-RU" dirty="0"/>
              <a:t>Основными причинами сложившийся ситуации являются стихийные бедствия, доставившие немало хлопот этой стране, благодаря им произошло значительное сокращении электроэнергии вырабатываемой атомными электростанциями. Влияние этого фактора на производство довольно ощутимо, так как нехватка электроэнергии требует поиска других ее источником, а они, как правило, оказываются дороже используемых ранее</a:t>
            </a:r>
            <a:r>
              <a:rPr lang="ru-RU" dirty="0" smtClean="0"/>
              <a:t>.</a:t>
            </a:r>
            <a:br>
              <a:rPr lang="ru-RU" dirty="0" smtClean="0"/>
            </a:br>
            <a:r>
              <a:rPr lang="ru-RU" dirty="0"/>
              <a:t>До стихийных бедствий ядерная энергетика Японии вырабатывала более 30% всей потребляемой энергии, основную же массу электричества страна получает от ТЭЦ, которые работают на мазуте и природном газе. </a:t>
            </a:r>
            <a:r>
              <a:rPr lang="ru-RU" dirty="0" smtClean="0"/>
              <a:t/>
            </a:r>
            <a:br>
              <a:rPr lang="ru-RU" dirty="0" smtClean="0"/>
            </a:br>
            <a:r>
              <a:rPr lang="ru-RU" dirty="0"/>
              <a:t>В результате сложившийся ситуации импорт сырой нефти вырос на 21,3%, а поставки природного газа на 39,5.</a:t>
            </a:r>
            <a:r>
              <a:rPr lang="ru-RU" dirty="0" smtClean="0"/>
              <a:t/>
            </a:r>
            <a:br>
              <a:rPr lang="ru-RU" dirty="0" smtClean="0"/>
            </a:br>
            <a:r>
              <a:rPr lang="ru-RU" dirty="0"/>
              <a:t>Так же произошло увеличение поставок очищенных нефтепродуктов на более чем 40%.</a:t>
            </a:r>
            <a:r>
              <a:rPr lang="ru-RU" dirty="0" smtClean="0"/>
              <a:t/>
            </a:r>
            <a:br>
              <a:rPr lang="ru-RU" dirty="0" smtClean="0"/>
            </a:br>
            <a:r>
              <a:rPr lang="ru-RU" dirty="0" smtClean="0"/>
              <a:t>Не </a:t>
            </a:r>
            <a:r>
              <a:rPr lang="ru-RU" dirty="0"/>
              <a:t>маловажную роль играет и ситуация на рынке </a:t>
            </a:r>
            <a:r>
              <a:rPr lang="ru-RU" dirty="0" err="1"/>
              <a:t>форекс</a:t>
            </a:r>
            <a:r>
              <a:rPr lang="ru-RU" dirty="0"/>
              <a:t>, с начала года Японская Йена стабильно продолжает укрепляться по отношению к американскому доллару за январь ее курс вырос на 1,5%, а ведь именно рынке США являются основными потребителями японских товаров.</a:t>
            </a:r>
            <a:r>
              <a:rPr lang="ru-RU" dirty="0" smtClean="0"/>
              <a:t/>
            </a:r>
            <a:br>
              <a:rPr lang="ru-RU" dirty="0" smtClean="0"/>
            </a:b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800" b="1" dirty="0" smtClean="0"/>
              <a:t>Прогноз на 2012 год.</a:t>
            </a:r>
            <a:endParaRPr lang="ru-RU" sz="2800" dirty="0"/>
          </a:p>
        </p:txBody>
      </p:sp>
      <p:sp>
        <p:nvSpPr>
          <p:cNvPr id="3" name="Содержимое 2"/>
          <p:cNvSpPr>
            <a:spLocks noGrp="1"/>
          </p:cNvSpPr>
          <p:nvPr>
            <p:ph idx="1"/>
          </p:nvPr>
        </p:nvSpPr>
        <p:spPr>
          <a:xfrm>
            <a:off x="251520" y="908720"/>
            <a:ext cx="8640960" cy="5616623"/>
          </a:xfrm>
        </p:spPr>
        <p:txBody>
          <a:bodyPr>
            <a:normAutofit fontScale="70000" lnSpcReduction="20000"/>
          </a:bodyPr>
          <a:lstStyle/>
          <a:p>
            <a:pPr>
              <a:buNone/>
            </a:pPr>
            <a:r>
              <a:rPr lang="ru-RU" dirty="0" smtClean="0"/>
              <a:t/>
            </a:r>
            <a:br>
              <a:rPr lang="ru-RU" dirty="0" smtClean="0"/>
            </a:br>
            <a:r>
              <a:rPr lang="ru-RU" dirty="0"/>
              <a:t>Что бы хоть немного исправить сложившуюся ситуацию, в бюджете на 2012 год было запланировано снижение расходов на 3,6%, таким способом правительство страны постаралось не допустить увеличение бюджетного дефицита.</a:t>
            </a:r>
            <a:r>
              <a:rPr lang="ru-RU" dirty="0" smtClean="0"/>
              <a:t/>
            </a:r>
            <a:br>
              <a:rPr lang="ru-RU" dirty="0" smtClean="0"/>
            </a:br>
            <a:r>
              <a:rPr lang="ru-RU" dirty="0" smtClean="0"/>
              <a:t/>
            </a:r>
            <a:br>
              <a:rPr lang="ru-RU" dirty="0" smtClean="0"/>
            </a:br>
            <a:r>
              <a:rPr lang="ru-RU" dirty="0"/>
              <a:t>Финансовое состояние Японии в 2012 году напрямую будет зависеть от поведения курса Йены, в случае его дальнейшего укрепления экономическая ситуация в стране восходящего солнца только ухудшится, если же национальному банку страны все же удастся добиться снижения, можно ожидать некоторого увеличения экспортных поставок.</a:t>
            </a:r>
            <a:r>
              <a:rPr lang="ru-RU" dirty="0" smtClean="0"/>
              <a:t/>
            </a:r>
            <a:br>
              <a:rPr lang="ru-RU" dirty="0" smtClean="0"/>
            </a:br>
            <a:r>
              <a:rPr lang="ru-RU" dirty="0" smtClean="0"/>
              <a:t/>
            </a:r>
            <a:br>
              <a:rPr lang="ru-RU" dirty="0" smtClean="0"/>
            </a:br>
            <a:r>
              <a:rPr lang="ru-RU" dirty="0"/>
              <a:t>Не маловажное влияние на экономическую ситуацию в стране оказывает и мировой кризис, экономика Японии полностью зависит от экспорта своих товаров, поэтому, чем хуже будет финансовое состояние ее покупателей, тем сильнее это отразится на их покупательной способности.</a:t>
            </a:r>
            <a:r>
              <a:rPr lang="ru-RU" dirty="0" smtClean="0"/>
              <a:t/>
            </a:r>
            <a:br>
              <a:rPr lang="ru-RU" dirty="0" smtClean="0"/>
            </a:br>
            <a:r>
              <a:rPr lang="ru-RU" dirty="0" smtClean="0"/>
              <a:t/>
            </a:r>
            <a:br>
              <a:rPr lang="ru-RU" dirty="0" smtClean="0"/>
            </a:br>
            <a:r>
              <a:rPr lang="ru-RU" dirty="0"/>
              <a:t>По предварительным прогнозам планируется, что курс Йены в 2012 году будет находиться в границах от 75,00 до 80,00 </a:t>
            </a:r>
            <a:r>
              <a:rPr lang="ru-RU" dirty="0" err="1"/>
              <a:t>йен</a:t>
            </a:r>
            <a:r>
              <a:rPr lang="ru-RU" dirty="0"/>
              <a:t> за один доллар США, при резком повышении курса возможны валютные интервенции национального банка Японии.</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ru-RU" sz="2400" b="1" dirty="0"/>
              <a:t>Схема финансовой системы Японии </a:t>
            </a:r>
          </a:p>
        </p:txBody>
      </p:sp>
      <p:sp>
        <p:nvSpPr>
          <p:cNvPr id="6" name="TextBox 5"/>
          <p:cNvSpPr txBox="1"/>
          <p:nvPr/>
        </p:nvSpPr>
        <p:spPr>
          <a:xfrm>
            <a:off x="1475656" y="836712"/>
            <a:ext cx="676875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2400" b="1" dirty="0" smtClean="0"/>
              <a:t>Бюджет центрального правительства</a:t>
            </a:r>
            <a:endParaRPr lang="ru-RU" sz="2400" b="1" dirty="0"/>
          </a:p>
        </p:txBody>
      </p:sp>
      <p:sp>
        <p:nvSpPr>
          <p:cNvPr id="7172" name="Oval 4"/>
          <p:cNvSpPr>
            <a:spLocks noChangeArrowheads="1"/>
          </p:cNvSpPr>
          <p:nvPr/>
        </p:nvSpPr>
        <p:spPr bwMode="auto">
          <a:xfrm>
            <a:off x="179512" y="1412776"/>
            <a:ext cx="1746845" cy="151216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0" i="0" u="none" strike="noStrike" cap="none" normalizeH="0" baseline="0" dirty="0" smtClean="0">
                <a:ln>
                  <a:noFill/>
                </a:ln>
                <a:solidFill>
                  <a:srgbClr val="808080"/>
                </a:solidFill>
                <a:effectLst/>
                <a:latin typeface="Calibri" pitchFamily="34" charset="0"/>
                <a:cs typeface="Arial" pitchFamily="34" charset="0"/>
              </a:rPr>
              <a:t>социальное страхование</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3" name="Oval 5"/>
          <p:cNvSpPr>
            <a:spLocks noChangeArrowheads="1"/>
          </p:cNvSpPr>
          <p:nvPr/>
        </p:nvSpPr>
        <p:spPr bwMode="auto">
          <a:xfrm>
            <a:off x="2123728" y="1484784"/>
            <a:ext cx="1512168" cy="151216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2000" b="0" i="0" u="none" strike="noStrike" cap="none" normalizeH="0" baseline="0" dirty="0" smtClean="0">
                <a:ln>
                  <a:noFill/>
                </a:ln>
                <a:solidFill>
                  <a:srgbClr val="808080"/>
                </a:solidFill>
                <a:effectLst/>
                <a:latin typeface="Calibri" pitchFamily="34" charset="0"/>
                <a:cs typeface="Arial" pitchFamily="34" charset="0"/>
              </a:rPr>
              <a:t>общественные работы</a:t>
            </a:r>
            <a:endParaRPr kumimoji="0" 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4" name="Oval 6"/>
          <p:cNvSpPr>
            <a:spLocks noChangeArrowheads="1"/>
          </p:cNvSpPr>
          <p:nvPr/>
        </p:nvSpPr>
        <p:spPr bwMode="auto">
          <a:xfrm>
            <a:off x="3779912" y="1628800"/>
            <a:ext cx="1346448" cy="12853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b="0" i="0" u="none" strike="noStrike" cap="none" normalizeH="0" baseline="0" dirty="0" smtClean="0">
                <a:ln>
                  <a:noFill/>
                </a:ln>
                <a:solidFill>
                  <a:srgbClr val="808080"/>
                </a:solidFill>
                <a:effectLst/>
                <a:latin typeface="Calibri" pitchFamily="34" charset="0"/>
                <a:cs typeface="Arial" pitchFamily="34" charset="0"/>
              </a:rPr>
              <a:t>образование и наука</a:t>
            </a:r>
            <a:endParaRPr kumimoji="0" lang="ru-RU"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5" name="Oval 7"/>
          <p:cNvSpPr>
            <a:spLocks noChangeArrowheads="1"/>
          </p:cNvSpPr>
          <p:nvPr/>
        </p:nvSpPr>
        <p:spPr bwMode="auto">
          <a:xfrm>
            <a:off x="5220072" y="1628800"/>
            <a:ext cx="1420094" cy="12853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cs typeface="Arial" pitchFamily="34" charset="0"/>
              </a:rPr>
              <a:t>обслуживание госдолга</a:t>
            </a: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6" name="Oval 8"/>
          <p:cNvSpPr>
            <a:spLocks noChangeArrowheads="1"/>
          </p:cNvSpPr>
          <p:nvPr/>
        </p:nvSpPr>
        <p:spPr bwMode="auto">
          <a:xfrm>
            <a:off x="6804248" y="1628800"/>
            <a:ext cx="1368152" cy="122413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2000" b="0" i="0" u="none" strike="noStrike" cap="none" normalizeH="0" baseline="0" dirty="0" smtClean="0">
                <a:ln>
                  <a:noFill/>
                </a:ln>
                <a:solidFill>
                  <a:srgbClr val="808080"/>
                </a:solidFill>
                <a:effectLst/>
                <a:latin typeface="Calibri" pitchFamily="34" charset="0"/>
                <a:cs typeface="Arial" pitchFamily="34" charset="0"/>
              </a:rPr>
              <a:t>оборона и пр</a:t>
            </a:r>
            <a:r>
              <a:rPr kumimoji="0" lang="ru-RU" sz="1100" b="0" i="0" u="none" strike="noStrike" cap="none" normalizeH="0" baseline="0" dirty="0" smtClean="0">
                <a:ln>
                  <a:noFill/>
                </a:ln>
                <a:solidFill>
                  <a:srgbClr val="808080"/>
                </a:solidFill>
                <a:effectLst/>
                <a:latin typeface="Calibri" pitchFamily="34" charset="0"/>
                <a:cs typeface="Arial" pitchFamily="34" charset="0"/>
              </a:rPr>
              <a:t>.</a:t>
            </a: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Прямая со стрелкой 16"/>
          <p:cNvCxnSpPr/>
          <p:nvPr/>
        </p:nvCxnSpPr>
        <p:spPr>
          <a:xfrm flipH="1">
            <a:off x="1475656" y="1268760"/>
            <a:ext cx="7200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3059832" y="1340768"/>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endCxn id="7174" idx="0"/>
          </p:cNvCxnSpPr>
          <p:nvPr/>
        </p:nvCxnSpPr>
        <p:spPr>
          <a:xfrm>
            <a:off x="4283968" y="1340768"/>
            <a:ext cx="16916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endCxn id="7175" idx="0"/>
          </p:cNvCxnSpPr>
          <p:nvPr/>
        </p:nvCxnSpPr>
        <p:spPr>
          <a:xfrm>
            <a:off x="5724128" y="1340768"/>
            <a:ext cx="205991"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6660232" y="1268760"/>
            <a:ext cx="79208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7" name="Rectangle 9"/>
          <p:cNvSpPr>
            <a:spLocks noChangeArrowheads="1"/>
          </p:cNvSpPr>
          <p:nvPr/>
        </p:nvSpPr>
        <p:spPr bwMode="auto">
          <a:xfrm>
            <a:off x="1835696" y="3212976"/>
            <a:ext cx="5472608" cy="3600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rgbClr val="808080"/>
                </a:solidFill>
                <a:effectLst/>
                <a:latin typeface="Calibri" pitchFamily="34" charset="0"/>
                <a:cs typeface="Arial" pitchFamily="34" charset="0"/>
              </a:rPr>
              <a:t>Бюджеты местных органов власти (префектур</a:t>
            </a:r>
            <a:r>
              <a:rPr kumimoji="0" lang="ru-RU" sz="1600" b="1" i="0" u="none" strike="noStrike" cap="none" normalizeH="0" baseline="0" dirty="0" smtClean="0">
                <a:ln>
                  <a:noFill/>
                </a:ln>
                <a:solidFill>
                  <a:srgbClr val="808080"/>
                </a:solidFill>
                <a:effectLst/>
                <a:latin typeface="Calibri" pitchFamily="34"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8" name="Rectangle 10"/>
          <p:cNvSpPr>
            <a:spLocks noChangeArrowheads="1"/>
          </p:cNvSpPr>
          <p:nvPr/>
        </p:nvSpPr>
        <p:spPr bwMode="auto">
          <a:xfrm>
            <a:off x="1835696" y="3789040"/>
            <a:ext cx="5688632" cy="720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rgbClr val="808080"/>
                </a:solidFill>
                <a:effectLst/>
                <a:latin typeface="Calibri" pitchFamily="34" charset="0"/>
                <a:cs typeface="Arial" pitchFamily="34" charset="0"/>
              </a:rPr>
              <a:t>Специальные фонды</a:t>
            </a:r>
            <a:r>
              <a:rPr kumimoji="0" lang="ru-RU" sz="2000" b="0" i="0" u="none" strike="noStrike" cap="none" normalizeH="0" baseline="0" dirty="0" smtClean="0">
                <a:ln>
                  <a:noFill/>
                </a:ln>
                <a:solidFill>
                  <a:srgbClr val="808080"/>
                </a:solidFill>
                <a:effectLst/>
                <a:latin typeface="Calibri" pitchFamily="34" charset="0"/>
                <a:cs typeface="Arial" pitchFamily="34" charset="0"/>
              </a:rPr>
              <a:t>(страховые, пенсионные, сберегательные)</a:t>
            </a:r>
            <a:endParaRPr kumimoji="0" lang="ru-RU"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9" name="Rectangle 11"/>
          <p:cNvSpPr>
            <a:spLocks noChangeArrowheads="1"/>
          </p:cNvSpPr>
          <p:nvPr/>
        </p:nvSpPr>
        <p:spPr bwMode="auto">
          <a:xfrm>
            <a:off x="1835696" y="4725144"/>
            <a:ext cx="5616624" cy="5760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808080"/>
                </a:solidFill>
                <a:effectLst/>
                <a:latin typeface="Times New Roman" pitchFamily="18" charset="0"/>
                <a:cs typeface="Arial" pitchFamily="34" charset="0"/>
              </a:rPr>
              <a:t>Финансы государственных предприятий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9" name="Прямая со стрелкой 38"/>
          <p:cNvCxnSpPr/>
          <p:nvPr/>
        </p:nvCxnSpPr>
        <p:spPr>
          <a:xfrm flipH="1">
            <a:off x="5076056" y="1340768"/>
            <a:ext cx="216024"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sz="3200" dirty="0" smtClean="0"/>
              <a:t>Налоговая система Японии</a:t>
            </a:r>
            <a:br>
              <a:rPr lang="ru-RU" sz="3200" dirty="0" smtClean="0"/>
            </a:br>
            <a:endParaRPr lang="ru-RU" sz="3200" dirty="0"/>
          </a:p>
        </p:txBody>
      </p:sp>
      <p:sp>
        <p:nvSpPr>
          <p:cNvPr id="3" name="Содержимое 2"/>
          <p:cNvSpPr>
            <a:spLocks noGrp="1"/>
          </p:cNvSpPr>
          <p:nvPr>
            <p:ph idx="1"/>
          </p:nvPr>
        </p:nvSpPr>
        <p:spPr>
          <a:xfrm>
            <a:off x="179512" y="692696"/>
            <a:ext cx="8784976" cy="5976664"/>
          </a:xfrm>
        </p:spPr>
        <p:txBody>
          <a:bodyPr>
            <a:normAutofit fontScale="85000" lnSpcReduction="20000"/>
          </a:bodyPr>
          <a:lstStyle/>
          <a:p>
            <a:r>
              <a:rPr lang="ru-RU" dirty="0"/>
              <a:t>Налоговая система Японии, как и бюджетная, является </a:t>
            </a:r>
            <a:r>
              <a:rPr lang="ru-RU" dirty="0" smtClean="0"/>
              <a:t>двухуровневой </a:t>
            </a:r>
            <a:r>
              <a:rPr lang="ru-RU" dirty="0"/>
              <a:t>в связи с унитарным устройством государства и </a:t>
            </a:r>
            <a:r>
              <a:rPr lang="ru-RU" dirty="0" smtClean="0"/>
              <a:t>включает </a:t>
            </a:r>
            <a:r>
              <a:rPr lang="ru-RU" dirty="0"/>
              <a:t>налоговые поступления центрального правительства (около двух третей всех налогов) и налоговые поступления местных </a:t>
            </a:r>
            <a:r>
              <a:rPr lang="ru-RU" dirty="0" smtClean="0"/>
              <a:t>органов </a:t>
            </a:r>
            <a:r>
              <a:rPr lang="ru-RU" dirty="0"/>
              <a:t>власти (одна треть). </a:t>
            </a:r>
            <a:endParaRPr lang="ru-RU" dirty="0" smtClean="0"/>
          </a:p>
          <a:p>
            <a:r>
              <a:rPr lang="ru-RU" dirty="0"/>
              <a:t>Централизованная налоговая система страны сложилась в </a:t>
            </a:r>
            <a:r>
              <a:rPr lang="en-US" dirty="0"/>
              <a:t>XIX </a:t>
            </a:r>
            <a:r>
              <a:rPr lang="ru-RU" dirty="0"/>
              <a:t>в., хотя упоминания о поступлениях ренты-налога в казну правителей от крестьянства относятся к </a:t>
            </a:r>
            <a:r>
              <a:rPr lang="en-US" dirty="0"/>
              <a:t>IV</a:t>
            </a:r>
            <a:r>
              <a:rPr lang="ru-RU" dirty="0"/>
              <a:t>—</a:t>
            </a:r>
            <a:r>
              <a:rPr lang="en-US" dirty="0"/>
              <a:t>VI </a:t>
            </a:r>
            <a:r>
              <a:rPr lang="ru-RU" dirty="0"/>
              <a:t>вв. — началу возникновения государственности на японских островах. Наиболее крупные реформы </a:t>
            </a:r>
            <a:r>
              <a:rPr lang="ru-RU" dirty="0" smtClean="0"/>
              <a:t>налогообложения </a:t>
            </a:r>
            <a:r>
              <a:rPr lang="ru-RU" dirty="0"/>
              <a:t>в Японии после рекомендаций </a:t>
            </a:r>
            <a:r>
              <a:rPr lang="ru-RU" dirty="0" err="1"/>
              <a:t>Шоупа</a:t>
            </a:r>
            <a:r>
              <a:rPr lang="ru-RU" dirty="0"/>
              <a:t> были проведены в сентябре 1987 г. и в декабре 1988 г. В ходе их была упрощена шкала налогов, снижены ставки подоходного налога с частных лиц, уменьшено прямое налогообложение за счет возросшей ро­ли косвенных налогов. Современная налоговая система Японии была введена с 1 апреля 1989 г. В декабре 1998 г. специальной правительственной комиссией был разработан и обнародован план осуществления всеобъемлющей налоговой реформы на 1999 финансовый год. Этот план предусматривал самый крупный объем налоговых сокращений за весь послевоенный период -9,3 </a:t>
            </a:r>
            <a:r>
              <a:rPr lang="ru-RU" dirty="0" err="1"/>
              <a:t>трлн</a:t>
            </a:r>
            <a:r>
              <a:rPr lang="ru-RU" dirty="0"/>
              <a:t> иен.</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64704"/>
            <a:ext cx="8712968" cy="5904656"/>
          </a:xfrm>
        </p:spPr>
        <p:txBody>
          <a:bodyPr>
            <a:normAutofit fontScale="92500"/>
          </a:bodyPr>
          <a:lstStyle/>
          <a:p>
            <a:r>
              <a:rPr lang="ru-RU" dirty="0"/>
              <a:t>Основу доходов </a:t>
            </a:r>
            <a:r>
              <a:rPr lang="ru-RU" b="1" dirty="0"/>
              <a:t>бюджета центрального правительства </a:t>
            </a:r>
            <a:r>
              <a:rPr lang="ru-RU" dirty="0" smtClean="0"/>
              <a:t>составляют </a:t>
            </a:r>
            <a:r>
              <a:rPr lang="ru-RU" dirty="0"/>
              <a:t>прямые налоги. Наибольшие поступления в </a:t>
            </a:r>
            <a:r>
              <a:rPr lang="ru-RU" dirty="0" smtClean="0"/>
              <a:t>государственный </a:t>
            </a:r>
            <a:r>
              <a:rPr lang="ru-RU" dirty="0"/>
              <a:t>бюджет приносит </a:t>
            </a:r>
            <a:r>
              <a:rPr lang="ru-RU" b="1" i="1" dirty="0"/>
              <a:t>подоходный налог с юридических и </a:t>
            </a:r>
            <a:r>
              <a:rPr lang="ru-RU" b="1" i="1" dirty="0" smtClean="0"/>
              <a:t>физических </a:t>
            </a:r>
            <a:r>
              <a:rPr lang="ru-RU" b="1" i="1" dirty="0"/>
              <a:t>лиц </a:t>
            </a:r>
            <a:r>
              <a:rPr lang="ru-RU" dirty="0"/>
              <a:t>(65 % всех налогов). Подоходный налог с юридических лиц взимается с чистой прибыли компаний. Прибыль компаний может состоять из двух частей: </a:t>
            </a:r>
            <a:r>
              <a:rPr lang="ru-RU" dirty="0" err="1"/>
              <a:t>нераспределяемой</a:t>
            </a:r>
            <a:r>
              <a:rPr lang="ru-RU" dirty="0"/>
              <a:t> и </a:t>
            </a:r>
            <a:r>
              <a:rPr lang="ru-RU" dirty="0" smtClean="0"/>
              <a:t>распределяемой</a:t>
            </a:r>
            <a:r>
              <a:rPr lang="ru-RU" dirty="0"/>
              <a:t>. Ставка налога составляет 33,48 % с распределяемой </a:t>
            </a:r>
            <a:r>
              <a:rPr lang="ru-RU" dirty="0" smtClean="0"/>
              <a:t>прибыли</a:t>
            </a:r>
            <a:r>
              <a:rPr lang="ru-RU" dirty="0"/>
              <a:t>. Льготами при уплате этого налога пользуются медицинские учреждения с особым статусом, кооперативы, общественные </a:t>
            </a:r>
            <a:r>
              <a:rPr lang="ru-RU" dirty="0" smtClean="0"/>
              <a:t>организации </a:t>
            </a:r>
            <a:r>
              <a:rPr lang="ru-RU" dirty="0"/>
              <a:t>— они вносят суммарный налог в размере 27 %. Осо­бая ставка (28 %) налога на прибыль или ту ее часть, которая не превышает 8 млн. иен, фактически является льготной ставкой для мелких и средних предприятий.</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24744"/>
            <a:ext cx="8640960" cy="5427984"/>
          </a:xfrm>
        </p:spPr>
        <p:txBody>
          <a:bodyPr>
            <a:normAutofit/>
          </a:bodyPr>
          <a:lstStyle/>
          <a:p>
            <a:r>
              <a:rPr lang="ru-RU" dirty="0"/>
              <a:t>Для подоходного налога с физических лиц применяются пять ставок, установленных по прогрессивной шкале: 10, 20, 30, 40 и 50 %. От уплаты налога освобождаются средства, затраченные на лечение. Кроме того, необлагаемый минимум учитывает </a:t>
            </a:r>
            <a:r>
              <a:rPr lang="ru-RU" dirty="0" smtClean="0"/>
              <a:t>семейное </a:t>
            </a:r>
            <a:r>
              <a:rPr lang="ru-RU" dirty="0"/>
              <a:t>положение налогоплательщика. Дополнительными </a:t>
            </a:r>
            <a:r>
              <a:rPr lang="ru-RU" dirty="0" smtClean="0"/>
              <a:t>налоговыми </a:t>
            </a:r>
            <a:r>
              <a:rPr lang="ru-RU" dirty="0"/>
              <a:t>льготами пользуются многодетные семьи. В целом у людей среднего достатка может освобождаться от подоходного налога более 30 % доходов. В 1998 г. правительством был принят и осуществлен в качестве временной меры план всеобщего со­кращения подоходного налога на сумму 4 </a:t>
            </a:r>
            <a:r>
              <a:rPr lang="ru-RU" dirty="0" err="1"/>
              <a:t>трлн</a:t>
            </a:r>
            <a:r>
              <a:rPr lang="ru-RU" dirty="0"/>
              <a:t> иен.</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836712"/>
            <a:ext cx="8496944" cy="5256584"/>
          </a:xfrm>
        </p:spPr>
        <p:txBody>
          <a:bodyPr>
            <a:normAutofit fontScale="92500"/>
          </a:bodyPr>
          <a:lstStyle/>
          <a:p>
            <a:r>
              <a:rPr lang="ru-RU" dirty="0"/>
              <a:t>Вторая по значимости в бюджете центрального правительства группа налогов - </a:t>
            </a:r>
            <a:r>
              <a:rPr lang="ru-RU" b="1" i="1" dirty="0"/>
              <a:t>налоги на имущество. </a:t>
            </a:r>
            <a:r>
              <a:rPr lang="ru-RU" dirty="0"/>
              <a:t>Плательщиками налога являются физические и юридические лица, ставка налога </a:t>
            </a:r>
            <a:r>
              <a:rPr lang="ru-RU" dirty="0" smtClean="0"/>
              <a:t>одинаковая </a:t>
            </a:r>
            <a:r>
              <a:rPr lang="ru-RU" dirty="0"/>
              <a:t>- 1,4 % стоимости имущества. Налогообложению подле- жат недвижимое имущество, земля, ценные бумаги, проценты по банковским депозитам. Переоценка имущества проводится один раз в три года. Налоги уплачиваются также в момент пере­хода собственности от одного владельца к другому, т.е. при </a:t>
            </a:r>
            <a:r>
              <a:rPr lang="ru-RU" dirty="0" smtClean="0"/>
              <a:t>приобретении </a:t>
            </a:r>
            <a:r>
              <a:rPr lang="ru-RU" dirty="0"/>
              <a:t>или продаже. К налогам на имущество также относятся </a:t>
            </a:r>
            <a:r>
              <a:rPr lang="ru-RU" b="1" i="1" dirty="0"/>
              <a:t>налог на регистрацию лицензий, гербовый сбор, налог на </a:t>
            </a:r>
            <a:r>
              <a:rPr lang="ru-RU" b="1" i="1" dirty="0" smtClean="0"/>
              <a:t>наследство</a:t>
            </a:r>
            <a:r>
              <a:rPr lang="ru-RU" b="1" i="1" dirty="0"/>
              <a:t>, налог на ирригацию и улучшение земель.</a:t>
            </a:r>
            <a:endParaRPr lang="ru-RU" dirty="0"/>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124744"/>
            <a:ext cx="8424936" cy="5256584"/>
          </a:xfrm>
        </p:spPr>
        <p:txBody>
          <a:bodyPr>
            <a:normAutofit/>
          </a:bodyPr>
          <a:lstStyle/>
          <a:p>
            <a:r>
              <a:rPr lang="ru-RU" dirty="0"/>
              <a:t>Косвенные налоги также играют важную роль в системе нало­гообложения Японии. Основным из них является </a:t>
            </a:r>
            <a:r>
              <a:rPr lang="ru-RU" i="1" dirty="0"/>
              <a:t>налог с продаж </a:t>
            </a:r>
            <a:r>
              <a:rPr lang="ru-RU" dirty="0"/>
              <a:t>(очень близкий к НДС</a:t>
            </a:r>
            <a:r>
              <a:rPr lang="ru-RU" dirty="0" smtClean="0"/>
              <a:t>).</a:t>
            </a:r>
          </a:p>
          <a:p>
            <a:r>
              <a:rPr lang="ru-RU" dirty="0"/>
              <a:t>Существенное пополнение бюджета приносят </a:t>
            </a:r>
            <a:r>
              <a:rPr lang="ru-RU" b="1" i="1" dirty="0"/>
              <a:t>налоги на </a:t>
            </a:r>
            <a:r>
              <a:rPr lang="ru-RU" b="1" i="1" dirty="0" smtClean="0"/>
              <a:t>владельцев </a:t>
            </a:r>
            <a:r>
              <a:rPr lang="ru-RU" b="1" i="1" dirty="0"/>
              <a:t>автомобилей, акцизы</a:t>
            </a:r>
            <a:r>
              <a:rPr lang="ru-RU" i="1" dirty="0"/>
              <a:t> </a:t>
            </a:r>
            <a:r>
              <a:rPr lang="ru-RU" dirty="0"/>
              <a:t>на спиртное, табачные изделия, нефть, газ, налог на развитие источников электроэнергии, </a:t>
            </a:r>
            <a:r>
              <a:rPr lang="ru-RU" dirty="0" smtClean="0"/>
              <a:t>акцизы </a:t>
            </a:r>
            <a:r>
              <a:rPr lang="ru-RU" dirty="0"/>
              <a:t>на проживание в гостинице, питание в ресторанах, купание в горячих источниках и т.д. К группе косвенных налогов также относятся </a:t>
            </a:r>
            <a:r>
              <a:rPr lang="ru-RU" i="1" dirty="0"/>
              <a:t>таможенные пошлины.</a:t>
            </a:r>
            <a:endParaRPr lang="ru-RU"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48680"/>
            <a:ext cx="9144000" cy="6309320"/>
          </a:xfrm>
        </p:spPr>
        <p:txBody>
          <a:bodyPr>
            <a:normAutofit/>
          </a:bodyPr>
          <a:lstStyle/>
          <a:p>
            <a:r>
              <a:rPr lang="ru-RU" dirty="0" smtClean="0"/>
              <a:t>В Японии существует высокая экономическая свобода, тесное сотрудничество правительства с производителями в целях экономического роста, упор на науку и технологии, а также строгая трудовая этика. Все это способствует развитию экономики Японии. Японская экономика характеризуется объединением производителей, поставщиков, дистрибьюторов и банков в тесные группы под названием "</a:t>
            </a:r>
            <a:r>
              <a:rPr lang="ru-RU" dirty="0" err="1" smtClean="0"/>
              <a:t>кейрецу</a:t>
            </a:r>
            <a:r>
              <a:rPr lang="ru-RU" dirty="0" smtClean="0"/>
              <a:t>" и относительно слабой международной конкуренцией на внутренних рынках. Также существует множество скорее социальных, чем производственных договоренностей таких, как гарантия пожизненного трудоустройства в крупных корпорациях. Не так давно японские политики одобрили реформы, позволившие компаниям отойти от некоторых норм в попытке увеличить прибыль.</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20688"/>
            <a:ext cx="8568952" cy="5688632"/>
          </a:xfrm>
        </p:spPr>
        <p:txBody>
          <a:bodyPr>
            <a:normAutofit lnSpcReduction="10000"/>
          </a:bodyPr>
          <a:lstStyle/>
          <a:p>
            <a:r>
              <a:rPr lang="ru-RU" dirty="0"/>
              <a:t>Налоги, поступающие в </a:t>
            </a:r>
            <a:r>
              <a:rPr lang="ru-RU" b="1" dirty="0"/>
              <a:t>бюджеты местных органов власти</a:t>
            </a:r>
            <a:r>
              <a:rPr lang="ru-RU" dirty="0"/>
              <a:t>, аналогичны поступающим в бюджет центрального </a:t>
            </a:r>
            <a:r>
              <a:rPr lang="ru-RU" dirty="0" smtClean="0"/>
              <a:t>правительства</a:t>
            </a:r>
            <a:r>
              <a:rPr lang="ru-RU" dirty="0"/>
              <a:t>: подоходные, имущественные и потребительские. Из общей суммы налогов более половины приходится на подоходные </a:t>
            </a:r>
            <a:r>
              <a:rPr lang="ru-RU" dirty="0" smtClean="0"/>
              <a:t>налоги</a:t>
            </a:r>
            <a:r>
              <a:rPr lang="ru-RU" dirty="0"/>
              <a:t>, на втором месте — имущественные, на третьем — </a:t>
            </a:r>
            <a:r>
              <a:rPr lang="ru-RU" dirty="0" smtClean="0"/>
              <a:t>потребительские </a:t>
            </a:r>
            <a:r>
              <a:rPr lang="ru-RU" dirty="0"/>
              <a:t>налоги.</a:t>
            </a:r>
          </a:p>
          <a:p>
            <a:r>
              <a:rPr lang="ru-RU" dirty="0"/>
              <a:t>Помимо общенационального подоходного налога с </a:t>
            </a:r>
            <a:r>
              <a:rPr lang="ru-RU" dirty="0" smtClean="0"/>
              <a:t>юридических </a:t>
            </a:r>
            <a:r>
              <a:rPr lang="ru-RU" dirty="0"/>
              <a:t>лиц, перераспределяемого через центральный бюджет и </a:t>
            </a:r>
            <a:r>
              <a:rPr lang="ru-RU" dirty="0" smtClean="0"/>
              <a:t>взимаемого </a:t>
            </a:r>
            <a:r>
              <a:rPr lang="ru-RU" dirty="0"/>
              <a:t>налоговыми управлениями, компании в Японии платят три вида местных налогов, взимаемых муниципалитетами: </a:t>
            </a:r>
            <a:r>
              <a:rPr lang="ru-RU" dirty="0" smtClean="0"/>
              <a:t>предпринимательский</a:t>
            </a:r>
            <a:r>
              <a:rPr lang="ru-RU" dirty="0"/>
              <a:t>, корпоративный муниципальный и </a:t>
            </a:r>
            <a:r>
              <a:rPr lang="ru-RU" dirty="0" smtClean="0"/>
              <a:t>уравнительный</a:t>
            </a:r>
            <a:r>
              <a:rPr lang="ru-RU" dirty="0"/>
              <a:t>.</a:t>
            </a:r>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568952" cy="6264696"/>
          </a:xfrm>
        </p:spPr>
        <p:txBody>
          <a:bodyPr>
            <a:normAutofit fontScale="85000" lnSpcReduction="10000"/>
          </a:bodyPr>
          <a:lstStyle/>
          <a:p>
            <a:r>
              <a:rPr lang="ru-RU" b="1" dirty="0"/>
              <a:t>Предпринимательский налог</a:t>
            </a:r>
            <a:r>
              <a:rPr lang="ru-RU" i="1" dirty="0"/>
              <a:t> </a:t>
            </a:r>
            <a:r>
              <a:rPr lang="ru-RU" dirty="0"/>
              <a:t>начисляется на облагаемую на­логами прибыль и взимается по трем ставкам, величина каждой из которых может незначительно колебаться в зависимости от префектуры. Так, для Токио он установлен в пределах от 6 до 12,6 % прибыли в зависимости от уставного капитала компании и величины самой прибыли.</a:t>
            </a:r>
          </a:p>
          <a:p>
            <a:r>
              <a:rPr lang="ru-RU" b="1" dirty="0"/>
              <a:t>Корпоративный муниципальный налог</a:t>
            </a:r>
            <a:r>
              <a:rPr lang="ru-RU" i="1" dirty="0"/>
              <a:t> </a:t>
            </a:r>
            <a:r>
              <a:rPr lang="ru-RU" dirty="0"/>
              <a:t>представляет собой совокупность двух налогов: префектурного и городского или (как в случае для Токио) соответственно городского и районно­го. Налоговые ставки могут различаться в зависимости от места, но предельная ставка для префектурного (для Токио — город­ского) налога — 6 %, городского (районного) — 4,7 % (рассчиты­вается от суммы общенационального налога).</a:t>
            </a:r>
          </a:p>
          <a:p>
            <a:r>
              <a:rPr lang="ru-RU" b="1" dirty="0"/>
              <a:t>Уравнительный налог</a:t>
            </a:r>
            <a:r>
              <a:rPr lang="ru-RU" i="1" dirty="0"/>
              <a:t> </a:t>
            </a:r>
            <a:r>
              <a:rPr lang="ru-RU" dirty="0"/>
              <a:t>представляет собой подлежащую уплате фиксированную сумму, величина которой (от 50 тыс. до 3750 тыс. иен) определяется по специальной таблице, зависит от размера капитала юридического лица и числа работающих и распределя­ется между городом и префектурой в соотношении 4:1.</a:t>
            </a:r>
          </a:p>
          <a:p>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908720"/>
            <a:ext cx="4680520" cy="5760640"/>
          </a:xfrm>
        </p:spPr>
        <p:txBody>
          <a:bodyPr>
            <a:normAutofit fontScale="92500"/>
          </a:bodyPr>
          <a:lstStyle/>
          <a:p>
            <a:r>
              <a:rPr lang="ru-RU" dirty="0"/>
              <a:t>Подоходный префектурный налог с физических лиц </a:t>
            </a:r>
            <a:r>
              <a:rPr lang="ru-RU" dirty="0" smtClean="0"/>
              <a:t>взимается </a:t>
            </a:r>
            <a:r>
              <a:rPr lang="ru-RU" dirty="0"/>
              <a:t>по трем ставкам: 5, 10 и 15 %. Действуют также местные </a:t>
            </a:r>
            <a:r>
              <a:rPr lang="ru-RU" dirty="0" smtClean="0"/>
              <a:t>подоходные </a:t>
            </a:r>
            <a:r>
              <a:rPr lang="ru-RU" dirty="0"/>
              <a:t>налоги.</a:t>
            </a:r>
          </a:p>
          <a:p>
            <a:r>
              <a:rPr lang="ru-RU" dirty="0"/>
              <a:t>В целом подоходные налоги, поступающие в местные </a:t>
            </a:r>
            <a:r>
              <a:rPr lang="ru-RU" dirty="0" smtClean="0"/>
              <a:t>бюджеты</a:t>
            </a:r>
            <a:r>
              <a:rPr lang="ru-RU" dirty="0"/>
              <a:t>, составляют около 35 % от налоговых поступлений </a:t>
            </a:r>
            <a:r>
              <a:rPr lang="ru-RU" dirty="0" smtClean="0"/>
              <a:t>юридических </a:t>
            </a:r>
            <a:r>
              <a:rPr lang="ru-RU" dirty="0"/>
              <a:t>и физических лиц в консолидированный бюджет. Аналогично имущественные налоги составляют около 40 </a:t>
            </a:r>
            <a:r>
              <a:rPr lang="ru-RU" i="1" dirty="0"/>
              <a:t>%, </a:t>
            </a:r>
            <a:r>
              <a:rPr lang="ru-RU" dirty="0"/>
              <a:t>потребительские — 27 %.</a:t>
            </a:r>
          </a:p>
          <a:p>
            <a:endParaRPr lang="ru-RU" dirty="0"/>
          </a:p>
        </p:txBody>
      </p:sp>
      <p:pic>
        <p:nvPicPr>
          <p:cNvPr id="63490" name="Picture 2" descr="Картинка 495 из 1311"/>
          <p:cNvPicPr>
            <a:picLocks noChangeAspect="1" noChangeArrowheads="1"/>
          </p:cNvPicPr>
          <p:nvPr/>
        </p:nvPicPr>
        <p:blipFill>
          <a:blip r:embed="rId2" cstate="print"/>
          <a:srcRect/>
          <a:stretch>
            <a:fillRect/>
          </a:stretch>
        </p:blipFill>
        <p:spPr bwMode="auto">
          <a:xfrm>
            <a:off x="5148064" y="980727"/>
            <a:ext cx="3995936" cy="559314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800" b="1" dirty="0"/>
              <a:t>Схема налоговой системы Японии </a:t>
            </a:r>
          </a:p>
        </p:txBody>
      </p:sp>
      <p:sp>
        <p:nvSpPr>
          <p:cNvPr id="47106" name="Rectangle 2"/>
          <p:cNvSpPr>
            <a:spLocks noChangeArrowheads="1"/>
          </p:cNvSpPr>
          <p:nvPr/>
        </p:nvSpPr>
        <p:spPr bwMode="auto">
          <a:xfrm>
            <a:off x="179512" y="908720"/>
            <a:ext cx="8712968" cy="3600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cs typeface="Arial" pitchFamily="34" charset="0"/>
              </a:rPr>
              <a:t>Бюджет центрального правительства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7" name="Rectangle 3"/>
          <p:cNvSpPr>
            <a:spLocks noChangeArrowheads="1"/>
          </p:cNvSpPr>
          <p:nvPr/>
        </p:nvSpPr>
        <p:spPr bwMode="auto">
          <a:xfrm>
            <a:off x="251520" y="1700808"/>
            <a:ext cx="1919288" cy="822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Подоходные налоги с юридических и физических лиц</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8" name="Rectangle 4"/>
          <p:cNvSpPr>
            <a:spLocks noChangeArrowheads="1"/>
          </p:cNvSpPr>
          <p:nvPr/>
        </p:nvSpPr>
        <p:spPr bwMode="auto">
          <a:xfrm>
            <a:off x="2555776" y="1700808"/>
            <a:ext cx="2304256" cy="1800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cs typeface="Arial" pitchFamily="34" charset="0"/>
              </a:rPr>
              <a:t>Налоги на имущество; налог на наследство; на регистрацию лицензий; на ирригацию и улучшение земель; гербовый сбор</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9" name="Rectangle 5"/>
          <p:cNvSpPr>
            <a:spLocks noChangeArrowheads="1"/>
          </p:cNvSpPr>
          <p:nvPr/>
        </p:nvSpPr>
        <p:spPr bwMode="auto">
          <a:xfrm>
            <a:off x="5148064" y="1700808"/>
            <a:ext cx="2520280" cy="13681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Потребительские налоги: налог с продаж; налоги на владельцев автомобилей; акцизы; таможенные пошлины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10" name="Rectangle 6"/>
          <p:cNvSpPr>
            <a:spLocks noChangeArrowheads="1"/>
          </p:cNvSpPr>
          <p:nvPr/>
        </p:nvSpPr>
        <p:spPr bwMode="auto">
          <a:xfrm>
            <a:off x="395536" y="2996952"/>
            <a:ext cx="1944216" cy="19442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cs typeface="Arial" pitchFamily="34" charset="0"/>
              </a:rPr>
              <a:t>Предпринимательский налог; корпоративный муниципальный налог; уравнительный налог</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11" name="Rectangle 7"/>
          <p:cNvSpPr>
            <a:spLocks noChangeArrowheads="1"/>
          </p:cNvSpPr>
          <p:nvPr/>
        </p:nvSpPr>
        <p:spPr bwMode="auto">
          <a:xfrm>
            <a:off x="1187624" y="5445224"/>
            <a:ext cx="6984776" cy="5760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Arial" pitchFamily="34" charset="0"/>
              </a:rPr>
              <a:t>Местные бюджеты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Прямая со стрелкой 11"/>
          <p:cNvCxnSpPr>
            <a:stCxn id="47107" idx="0"/>
          </p:cNvCxnSpPr>
          <p:nvPr/>
        </p:nvCxnSpPr>
        <p:spPr>
          <a:xfrm flipV="1">
            <a:off x="1211164" y="1268760"/>
            <a:ext cx="7200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3851920" y="126876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6300192" y="126876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47110" idx="0"/>
          </p:cNvCxnSpPr>
          <p:nvPr/>
        </p:nvCxnSpPr>
        <p:spPr>
          <a:xfrm rot="5400000" flipH="1" flipV="1">
            <a:off x="1745686" y="2330878"/>
            <a:ext cx="288032" cy="10441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hape 22"/>
          <p:cNvCxnSpPr>
            <a:stCxn id="47107" idx="3"/>
          </p:cNvCxnSpPr>
          <p:nvPr/>
        </p:nvCxnSpPr>
        <p:spPr>
          <a:xfrm>
            <a:off x="2170808" y="2111971"/>
            <a:ext cx="240952" cy="333325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47108" idx="2"/>
          </p:cNvCxnSpPr>
          <p:nvPr/>
        </p:nvCxnSpPr>
        <p:spPr>
          <a:xfrm>
            <a:off x="3707904" y="3501008"/>
            <a:ext cx="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47109" idx="2"/>
          </p:cNvCxnSpPr>
          <p:nvPr/>
        </p:nvCxnSpPr>
        <p:spPr>
          <a:xfrm>
            <a:off x="6408204" y="3068960"/>
            <a:ext cx="36004" cy="237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1259632" y="1340768"/>
            <a:ext cx="636713" cy="369332"/>
          </a:xfrm>
          <a:prstGeom prst="rect">
            <a:avLst/>
          </a:prstGeom>
        </p:spPr>
        <p:txBody>
          <a:bodyPr wrap="none">
            <a:spAutoFit/>
          </a:bodyPr>
          <a:lstStyle/>
          <a:p>
            <a:r>
              <a:rPr lang="ru-RU" dirty="0"/>
              <a:t>65% </a:t>
            </a:r>
          </a:p>
        </p:txBody>
      </p:sp>
      <p:sp>
        <p:nvSpPr>
          <p:cNvPr id="38" name="Прямоугольник 37"/>
          <p:cNvSpPr/>
          <p:nvPr/>
        </p:nvSpPr>
        <p:spPr>
          <a:xfrm>
            <a:off x="3923928" y="1340768"/>
            <a:ext cx="636713" cy="369332"/>
          </a:xfrm>
          <a:prstGeom prst="rect">
            <a:avLst/>
          </a:prstGeom>
        </p:spPr>
        <p:txBody>
          <a:bodyPr wrap="none">
            <a:spAutoFit/>
          </a:bodyPr>
          <a:lstStyle/>
          <a:p>
            <a:r>
              <a:rPr lang="ru-RU" dirty="0"/>
              <a:t>60% </a:t>
            </a:r>
          </a:p>
        </p:txBody>
      </p:sp>
      <p:sp>
        <p:nvSpPr>
          <p:cNvPr id="39" name="Прямоугольник 38"/>
          <p:cNvSpPr/>
          <p:nvPr/>
        </p:nvSpPr>
        <p:spPr>
          <a:xfrm>
            <a:off x="6372200" y="1340768"/>
            <a:ext cx="583814" cy="369332"/>
          </a:xfrm>
          <a:prstGeom prst="rect">
            <a:avLst/>
          </a:prstGeom>
        </p:spPr>
        <p:txBody>
          <a:bodyPr wrap="none">
            <a:spAutoFit/>
          </a:bodyPr>
          <a:lstStyle/>
          <a:p>
            <a:r>
              <a:rPr lang="ru-RU" dirty="0"/>
              <a:t>73%</a:t>
            </a:r>
          </a:p>
        </p:txBody>
      </p:sp>
      <p:sp>
        <p:nvSpPr>
          <p:cNvPr id="40" name="Прямоугольник 39"/>
          <p:cNvSpPr/>
          <p:nvPr/>
        </p:nvSpPr>
        <p:spPr>
          <a:xfrm>
            <a:off x="1547664" y="5013176"/>
            <a:ext cx="689612" cy="369332"/>
          </a:xfrm>
          <a:prstGeom prst="rect">
            <a:avLst/>
          </a:prstGeom>
        </p:spPr>
        <p:txBody>
          <a:bodyPr wrap="none">
            <a:spAutoFit/>
          </a:bodyPr>
          <a:lstStyle/>
          <a:p>
            <a:r>
              <a:rPr lang="ru-RU" i="1" dirty="0"/>
              <a:t> </a:t>
            </a:r>
            <a:r>
              <a:rPr lang="ru-RU" dirty="0"/>
              <a:t>35%</a:t>
            </a:r>
            <a:r>
              <a:rPr lang="ru-RU" i="1" dirty="0"/>
              <a:t> </a:t>
            </a:r>
            <a:endParaRPr lang="ru-RU" dirty="0"/>
          </a:p>
        </p:txBody>
      </p:sp>
      <p:sp>
        <p:nvSpPr>
          <p:cNvPr id="41" name="Прямоугольник 40"/>
          <p:cNvSpPr/>
          <p:nvPr/>
        </p:nvSpPr>
        <p:spPr>
          <a:xfrm>
            <a:off x="3923928" y="5013176"/>
            <a:ext cx="636713" cy="369332"/>
          </a:xfrm>
          <a:prstGeom prst="rect">
            <a:avLst/>
          </a:prstGeom>
        </p:spPr>
        <p:txBody>
          <a:bodyPr wrap="none">
            <a:spAutoFit/>
          </a:bodyPr>
          <a:lstStyle/>
          <a:p>
            <a:r>
              <a:rPr lang="ru-RU" dirty="0"/>
              <a:t>40% </a:t>
            </a:r>
          </a:p>
        </p:txBody>
      </p:sp>
      <p:sp>
        <p:nvSpPr>
          <p:cNvPr id="42" name="Прямоугольник 41"/>
          <p:cNvSpPr/>
          <p:nvPr/>
        </p:nvSpPr>
        <p:spPr>
          <a:xfrm>
            <a:off x="6588224" y="5013176"/>
            <a:ext cx="636713" cy="369332"/>
          </a:xfrm>
          <a:prstGeom prst="rect">
            <a:avLst/>
          </a:prstGeom>
        </p:spPr>
        <p:txBody>
          <a:bodyPr wrap="none">
            <a:spAutoFit/>
          </a:bodyPr>
          <a:lstStyle/>
          <a:p>
            <a:r>
              <a:rPr lang="ru-RU" dirty="0"/>
              <a:t>27%</a:t>
            </a:r>
            <a:r>
              <a:rPr lang="ru-RU" i="1" dirty="0"/>
              <a:t> </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850106"/>
          </a:xfrm>
        </p:spPr>
        <p:txBody>
          <a:bodyPr>
            <a:normAutofit fontScale="90000"/>
          </a:bodyPr>
          <a:lstStyle/>
          <a:p>
            <a:r>
              <a:rPr lang="ru-RU" sz="2700" b="1" dirty="0"/>
              <a:t>Этапы формирования и развития финансово-кредитной системы Японии</a:t>
            </a:r>
            <a:r>
              <a:rPr lang="ru-RU" b="1" dirty="0"/>
              <a:t/>
            </a:r>
            <a:br>
              <a:rPr lang="ru-RU" b="1" dirty="0"/>
            </a:br>
            <a:endParaRPr lang="ru-RU" dirty="0"/>
          </a:p>
        </p:txBody>
      </p:sp>
      <p:sp>
        <p:nvSpPr>
          <p:cNvPr id="3" name="Содержимое 2"/>
          <p:cNvSpPr>
            <a:spLocks noGrp="1"/>
          </p:cNvSpPr>
          <p:nvPr>
            <p:ph idx="1"/>
          </p:nvPr>
        </p:nvSpPr>
        <p:spPr>
          <a:xfrm>
            <a:off x="251520" y="1196752"/>
            <a:ext cx="8640960" cy="5517232"/>
          </a:xfrm>
        </p:spPr>
        <p:txBody>
          <a:bodyPr>
            <a:normAutofit fontScale="70000" lnSpcReduction="20000"/>
          </a:bodyPr>
          <a:lstStyle/>
          <a:p>
            <a:r>
              <a:rPr lang="ru-RU" b="1" dirty="0"/>
              <a:t>Годы                                                                                      Событие                                                                 </a:t>
            </a:r>
          </a:p>
          <a:p>
            <a:endParaRPr lang="ru-RU" dirty="0"/>
          </a:p>
          <a:p>
            <a:r>
              <a:rPr lang="ru-RU" dirty="0"/>
              <a:t>1868                               Начало формирования кредитной системы</a:t>
            </a:r>
          </a:p>
          <a:p>
            <a:r>
              <a:rPr lang="ru-RU" dirty="0"/>
              <a:t>1882                              Создан Банк Японии</a:t>
            </a:r>
          </a:p>
          <a:p>
            <a:r>
              <a:rPr lang="ru-RU" dirty="0"/>
              <a:t>1889                              Банк Японии получил право фидуциарной эмиссии</a:t>
            </a:r>
          </a:p>
          <a:p>
            <a:r>
              <a:rPr lang="ru-RU" dirty="0"/>
              <a:t>1897-1931                      Действие золотого стандарта</a:t>
            </a:r>
          </a:p>
          <a:p>
            <a:r>
              <a:rPr lang="ru-RU" dirty="0"/>
              <a:t>1927                              Банковский кризис</a:t>
            </a:r>
          </a:p>
          <a:p>
            <a:r>
              <a:rPr lang="ru-RU" dirty="0"/>
              <a:t>1942                               Банк Японии стал подконтролен правительству</a:t>
            </a:r>
          </a:p>
          <a:p>
            <a:r>
              <a:rPr lang="ru-RU" dirty="0"/>
              <a:t>1949                                Отменена множественность валютных курсов и введе­на фиксация</a:t>
            </a:r>
          </a:p>
          <a:p>
            <a:r>
              <a:rPr lang="ru-RU" dirty="0"/>
              <a:t>1949                             Сформирован Политический совет Банка Японии</a:t>
            </a:r>
          </a:p>
          <a:p>
            <a:r>
              <a:rPr lang="ru-RU" dirty="0"/>
              <a:t>1950                             Создан Экспортно-импортный банк</a:t>
            </a:r>
          </a:p>
          <a:p>
            <a:r>
              <a:rPr lang="ru-RU" dirty="0"/>
              <a:t>1951                             Создан Японский банк развития</a:t>
            </a:r>
          </a:p>
          <a:p>
            <a:r>
              <a:rPr lang="ru-RU" dirty="0"/>
              <a:t>1952                            Япония вступила в МВФ и Всемирный банк</a:t>
            </a:r>
          </a:p>
          <a:p>
            <a:r>
              <a:rPr lang="ru-RU" dirty="0"/>
              <a:t>1952                             Созданы банки долгосрочного кредитования</a:t>
            </a:r>
          </a:p>
          <a:p>
            <a:pPr>
              <a:buNone/>
            </a:pPr>
            <a:r>
              <a:rPr lang="ru-RU" dirty="0"/>
              <a:t> </a:t>
            </a:r>
          </a:p>
          <a:p>
            <a:pPr>
              <a:buNone/>
            </a:pPr>
            <a:r>
              <a:rPr lang="ru-RU" dirty="0"/>
              <a:t> </a:t>
            </a:r>
          </a:p>
          <a:p>
            <a:pPr>
              <a:buNone/>
            </a:pPr>
            <a:r>
              <a:rPr lang="ru-RU" dirty="0"/>
              <a:t> </a:t>
            </a: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77500" lnSpcReduction="20000"/>
          </a:bodyPr>
          <a:lstStyle/>
          <a:p>
            <a:r>
              <a:rPr lang="ru-RU" dirty="0" smtClean="0"/>
              <a:t>1953                             Денежная реформа</a:t>
            </a:r>
          </a:p>
          <a:p>
            <a:r>
              <a:rPr lang="ru-RU" dirty="0" smtClean="0"/>
              <a:t>1957                               Начала действовать система обязательного резервиро­вания</a:t>
            </a:r>
          </a:p>
          <a:p>
            <a:r>
              <a:rPr lang="ru-RU" dirty="0" smtClean="0"/>
              <a:t>1971                              Установлен валютный курс, плавающий в «коридоре»</a:t>
            </a:r>
          </a:p>
          <a:p>
            <a:r>
              <a:rPr lang="ru-RU" dirty="0" smtClean="0"/>
              <a:t>1973                            Нефтяной шок</a:t>
            </a:r>
          </a:p>
          <a:p>
            <a:r>
              <a:rPr lang="ru-RU" dirty="0" smtClean="0"/>
              <a:t>1973                              Введен плавающий валютный курс</a:t>
            </a:r>
          </a:p>
          <a:p>
            <a:r>
              <a:rPr lang="ru-RU" dirty="0" smtClean="0"/>
              <a:t>1975                               Впервые государственные расходы стали покрывать за счет выпуска облигаций                                         </a:t>
            </a:r>
          </a:p>
          <a:p>
            <a:r>
              <a:rPr lang="ru-RU" dirty="0" smtClean="0"/>
              <a:t>1977                              Создан рынок государственных облигаций</a:t>
            </a:r>
          </a:p>
          <a:p>
            <a:r>
              <a:rPr lang="ru-RU" dirty="0" smtClean="0"/>
              <a:t>1979                              Банк Японии получил бессрочный статус</a:t>
            </a:r>
          </a:p>
          <a:p>
            <a:r>
              <a:rPr lang="ru-RU" dirty="0" smtClean="0"/>
              <a:t>1985                              Появился рынок форвардных сделок</a:t>
            </a:r>
          </a:p>
          <a:p>
            <a:r>
              <a:rPr lang="ru-RU" dirty="0" smtClean="0"/>
              <a:t>1989                              Налоговая реформа</a:t>
            </a:r>
          </a:p>
          <a:p>
            <a:r>
              <a:rPr lang="ru-RU" dirty="0" smtClean="0"/>
              <a:t>1996-1998                    Финансовый кризис</a:t>
            </a:r>
          </a:p>
          <a:p>
            <a:r>
              <a:rPr lang="ru-RU" dirty="0" smtClean="0"/>
              <a:t>01.04.1998                    Начал действовать новый закон о Банке Японии</a:t>
            </a:r>
          </a:p>
          <a:p>
            <a:r>
              <a:rPr lang="ru-RU" dirty="0" smtClean="0"/>
              <a:t>1999                              Налоговая реформа</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764704"/>
            <a:ext cx="8229600" cy="4021907"/>
          </a:xfrm>
        </p:spPr>
        <p:txBody>
          <a:bodyPr>
            <a:normAutofit/>
          </a:bodyPr>
          <a:lstStyle/>
          <a:p>
            <a:r>
              <a:rPr lang="ru-RU" dirty="0" smtClean="0"/>
              <a:t>Япония - страна с преобладанием частного предпринимательства и низкими налогами. Общая сумма налогов ниже, чем в других крупных западных странах, в 2010 году она составила 26,4% от ВВП. Только некоторые японские работодатели платят налоги на прибыль, НДС очень низкий и составляет 5%, в то время как корпоративные налоги высоки.</a:t>
            </a:r>
            <a:endParaRPr lang="ru-RU" dirty="0"/>
          </a:p>
        </p:txBody>
      </p:sp>
      <p:pic>
        <p:nvPicPr>
          <p:cNvPr id="29698" name="Picture 2" descr="Картинка 52 из 2059"/>
          <p:cNvPicPr>
            <a:picLocks noChangeAspect="1" noChangeArrowheads="1"/>
          </p:cNvPicPr>
          <p:nvPr/>
        </p:nvPicPr>
        <p:blipFill>
          <a:blip r:embed="rId2" cstate="print"/>
          <a:srcRect/>
          <a:stretch>
            <a:fillRect/>
          </a:stretch>
        </p:blipFill>
        <p:spPr bwMode="auto">
          <a:xfrm>
            <a:off x="5724128" y="3645024"/>
            <a:ext cx="2987824" cy="2987824"/>
          </a:xfrm>
          <a:prstGeom prst="rect">
            <a:avLst/>
          </a:prstGeom>
          <a:noFill/>
        </p:spPr>
      </p:pic>
      <p:pic>
        <p:nvPicPr>
          <p:cNvPr id="29700" name="Picture 4" descr="Картинка 90 из 2059"/>
          <p:cNvPicPr>
            <a:picLocks noChangeAspect="1" noChangeArrowheads="1"/>
          </p:cNvPicPr>
          <p:nvPr/>
        </p:nvPicPr>
        <p:blipFill>
          <a:blip r:embed="rId3" cstate="print"/>
          <a:srcRect/>
          <a:stretch>
            <a:fillRect/>
          </a:stretch>
        </p:blipFill>
        <p:spPr bwMode="auto">
          <a:xfrm>
            <a:off x="611560" y="4221088"/>
            <a:ext cx="2342126" cy="2460416"/>
          </a:xfrm>
          <a:prstGeom prst="rect">
            <a:avLst/>
          </a:prstGeom>
          <a:noFill/>
        </p:spPr>
      </p:pic>
      <p:pic>
        <p:nvPicPr>
          <p:cNvPr id="29702" name="Picture 6" descr="Картинка 39 из 16513"/>
          <p:cNvPicPr>
            <a:picLocks noChangeAspect="1" noChangeArrowheads="1"/>
          </p:cNvPicPr>
          <p:nvPr/>
        </p:nvPicPr>
        <p:blipFill>
          <a:blip r:embed="rId4" cstate="print"/>
          <a:srcRect/>
          <a:stretch>
            <a:fillRect/>
          </a:stretch>
        </p:blipFill>
        <p:spPr bwMode="auto">
          <a:xfrm>
            <a:off x="2915816" y="4221088"/>
            <a:ext cx="2520280" cy="23363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640960" cy="6408712"/>
          </a:xfrm>
        </p:spPr>
        <p:txBody>
          <a:bodyPr>
            <a:normAutofit fontScale="92500" lnSpcReduction="10000"/>
          </a:bodyPr>
          <a:lstStyle/>
          <a:p>
            <a:r>
              <a:rPr lang="ru-RU" dirty="0" smtClean="0"/>
              <a:t>Транспортная инфраструктура Японии чрезвычайно хорошо развита. На 2009 год она насчитывала 1 177 278 километров заасфальтированных дорог, 173 аэропорта и 23 577 километров железнодорожных путей. У частных компаний, занимающихся строительством платных дорог, немало конкурентов, а железнодорожные компании борются за популярность на региональных и местных рынках. Среди них особенно выделяются 7 крупных предприятий: JR («</a:t>
            </a:r>
            <a:r>
              <a:rPr lang="ru-RU" dirty="0" err="1" smtClean="0"/>
              <a:t>Джапан</a:t>
            </a:r>
            <a:r>
              <a:rPr lang="ru-RU" dirty="0" smtClean="0"/>
              <a:t> </a:t>
            </a:r>
            <a:r>
              <a:rPr lang="ru-RU" dirty="0" err="1" smtClean="0"/>
              <a:t>Рейлвей</a:t>
            </a:r>
            <a:r>
              <a:rPr lang="ru-RU" dirty="0" smtClean="0"/>
              <a:t> </a:t>
            </a:r>
            <a:r>
              <a:rPr lang="ru-RU" dirty="0" err="1" smtClean="0"/>
              <a:t>Груп</a:t>
            </a:r>
            <a:r>
              <a:rPr lang="ru-RU" dirty="0" smtClean="0"/>
              <a:t>»), </a:t>
            </a:r>
            <a:r>
              <a:rPr lang="ru-RU" dirty="0" err="1" smtClean="0"/>
              <a:t>Kintetsu</a:t>
            </a:r>
            <a:r>
              <a:rPr lang="ru-RU" dirty="0" smtClean="0"/>
              <a:t> </a:t>
            </a:r>
            <a:r>
              <a:rPr lang="ru-RU" dirty="0" err="1" smtClean="0"/>
              <a:t>Corporation</a:t>
            </a:r>
            <a:r>
              <a:rPr lang="ru-RU" dirty="0" smtClean="0"/>
              <a:t> («</a:t>
            </a:r>
            <a:r>
              <a:rPr lang="ru-RU" dirty="0" err="1" smtClean="0"/>
              <a:t>Кинтетсу</a:t>
            </a:r>
            <a:r>
              <a:rPr lang="ru-RU" dirty="0" smtClean="0"/>
              <a:t> </a:t>
            </a:r>
            <a:r>
              <a:rPr lang="ru-RU" dirty="0" err="1" smtClean="0"/>
              <a:t>Корпорейшн</a:t>
            </a:r>
            <a:r>
              <a:rPr lang="ru-RU" dirty="0" smtClean="0"/>
              <a:t>»), </a:t>
            </a:r>
            <a:r>
              <a:rPr lang="ru-RU" dirty="0" err="1" smtClean="0"/>
              <a:t>Seibu</a:t>
            </a:r>
            <a:r>
              <a:rPr lang="ru-RU" dirty="0" smtClean="0"/>
              <a:t> </a:t>
            </a:r>
            <a:r>
              <a:rPr lang="ru-RU" dirty="0" err="1" smtClean="0"/>
              <a:t>Railway</a:t>
            </a:r>
            <a:r>
              <a:rPr lang="ru-RU" dirty="0" smtClean="0"/>
              <a:t> («</a:t>
            </a:r>
            <a:r>
              <a:rPr lang="ru-RU" dirty="0" err="1" smtClean="0"/>
              <a:t>Сейбу</a:t>
            </a:r>
            <a:r>
              <a:rPr lang="ru-RU" dirty="0" smtClean="0"/>
              <a:t> </a:t>
            </a:r>
            <a:r>
              <a:rPr lang="ru-RU" dirty="0" err="1" smtClean="0"/>
              <a:t>Рейлвей</a:t>
            </a:r>
            <a:r>
              <a:rPr lang="ru-RU" dirty="0" smtClean="0"/>
              <a:t>») и </a:t>
            </a:r>
            <a:r>
              <a:rPr lang="ru-RU" dirty="0" err="1" smtClean="0"/>
              <a:t>Keio</a:t>
            </a:r>
            <a:r>
              <a:rPr lang="ru-RU" dirty="0" smtClean="0"/>
              <a:t> </a:t>
            </a:r>
            <a:r>
              <a:rPr lang="ru-RU" dirty="0" err="1" smtClean="0"/>
              <a:t>Corporation</a:t>
            </a:r>
            <a:r>
              <a:rPr lang="ru-RU" dirty="0" smtClean="0"/>
              <a:t> («</a:t>
            </a:r>
            <a:r>
              <a:rPr lang="ru-RU" dirty="0" err="1" smtClean="0"/>
              <a:t>Кейо</a:t>
            </a:r>
            <a:r>
              <a:rPr lang="ru-RU" dirty="0" smtClean="0"/>
              <a:t> </a:t>
            </a:r>
            <a:r>
              <a:rPr lang="ru-RU" dirty="0" err="1" smtClean="0"/>
              <a:t>Корпорейшн</a:t>
            </a:r>
            <a:r>
              <a:rPr lang="ru-RU" dirty="0" smtClean="0"/>
              <a:t>»). В числе крупнейших авиационных компаний можно назвать </a:t>
            </a:r>
            <a:r>
              <a:rPr lang="ru-RU" dirty="0" err="1" smtClean="0"/>
              <a:t>All</a:t>
            </a:r>
            <a:r>
              <a:rPr lang="ru-RU" dirty="0" smtClean="0"/>
              <a:t> </a:t>
            </a:r>
            <a:r>
              <a:rPr lang="ru-RU" dirty="0" err="1" smtClean="0"/>
              <a:t>Nippon</a:t>
            </a:r>
            <a:r>
              <a:rPr lang="ru-RU" dirty="0" smtClean="0"/>
              <a:t> </a:t>
            </a:r>
            <a:r>
              <a:rPr lang="ru-RU" dirty="0" err="1" smtClean="0"/>
              <a:t>Airways</a:t>
            </a:r>
            <a:r>
              <a:rPr lang="ru-RU" dirty="0" smtClean="0"/>
              <a:t> (ANA) и </a:t>
            </a:r>
            <a:r>
              <a:rPr lang="ru-RU" dirty="0" err="1" smtClean="0"/>
              <a:t>Japan</a:t>
            </a:r>
            <a:r>
              <a:rPr lang="ru-RU" dirty="0" smtClean="0"/>
              <a:t> </a:t>
            </a:r>
            <a:r>
              <a:rPr lang="ru-RU" dirty="0" err="1" smtClean="0"/>
              <a:t>Airlines</a:t>
            </a:r>
            <a:r>
              <a:rPr lang="ru-RU" dirty="0" smtClean="0"/>
              <a:t> (JAL), а наибольшими портами страны считаются Йокогама и </a:t>
            </a:r>
            <a:r>
              <a:rPr lang="ru-RU" dirty="0" err="1" smtClean="0"/>
              <a:t>Нагойя</a:t>
            </a:r>
            <a:r>
              <a:rPr lang="ru-RU" dirty="0" smtClean="0"/>
              <a:t>. Энергию в стране вырабатывают из нефти, природных газов и угля. Ядерная энергетика занимает треть всего производства электроэнергии; в планах японцев - удвоить эти показатели в ближайшие десятилетия.</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1143000"/>
          </a:xfrm>
        </p:spPr>
        <p:txBody>
          <a:bodyPr>
            <a:normAutofit fontScale="90000"/>
          </a:bodyPr>
          <a:lstStyle/>
          <a:p>
            <a:r>
              <a:rPr lang="ru-RU" sz="4000" dirty="0" smtClean="0"/>
              <a:t>Роль Японии в мировой экономике</a:t>
            </a:r>
            <a:r>
              <a:rPr lang="ru-RU" dirty="0" smtClean="0"/>
              <a:t/>
            </a:r>
            <a:br>
              <a:rPr lang="ru-RU" dirty="0" smtClean="0"/>
            </a:br>
            <a:endParaRPr lang="ru-RU" dirty="0"/>
          </a:p>
        </p:txBody>
      </p:sp>
      <p:sp>
        <p:nvSpPr>
          <p:cNvPr id="3" name="Содержимое 2"/>
          <p:cNvSpPr>
            <a:spLocks noGrp="1"/>
          </p:cNvSpPr>
          <p:nvPr>
            <p:ph idx="1"/>
          </p:nvPr>
        </p:nvSpPr>
        <p:spPr>
          <a:xfrm>
            <a:off x="179512" y="980728"/>
            <a:ext cx="8712968" cy="5616624"/>
          </a:xfrm>
        </p:spPr>
        <p:txBody>
          <a:bodyPr>
            <a:normAutofit fontScale="70000" lnSpcReduction="20000"/>
          </a:bodyPr>
          <a:lstStyle/>
          <a:p>
            <a:endParaRPr lang="ru-RU" dirty="0" smtClean="0"/>
          </a:p>
          <a:p>
            <a:r>
              <a:rPr lang="ru-RU" sz="3400" dirty="0" smtClean="0"/>
              <a:t>Основными экспортными партнерами Японии являются США - 22,8%, ЕС - 14,5%, Китай - 14,3%, Южная Корея - 7,8%, Тайвань - 6,8% и Гонконг - 5,6% . Главные товары на экспорт - транспортное оборудование, автомобили, электроника, электрооборудование и химикаты. Поскольку природные ресурсы страны ограничены, Япония очень зависит от иностранного сырья и импортирует разнообразные товары из-за границы. Основными партнерами Японии по импорту являются Китай - 20,5%, США - 12%, ЕС - 10,3% Саудовская Аравия - 6,4%, ОАЭ - 5,5%, Австралия - 4,8%, Южная Корея - 4,7%, а также Индонезия - 4,2%. Главные импортные товары  - техника и оборудование, природное топливо, пищевые продукты (особенно говядина), химикаты, текстиль и промышленное сырье. В целом, основными торговыми партнерами Японии являются Китай и США.</a:t>
            </a:r>
            <a:endParaRPr lang="ru-RU" sz="3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229600" cy="1143000"/>
          </a:xfrm>
        </p:spPr>
        <p:txBody>
          <a:bodyPr>
            <a:normAutofit fontScale="90000"/>
          </a:bodyPr>
          <a:lstStyle/>
          <a:p>
            <a:r>
              <a:rPr lang="ru-RU" sz="3600" dirty="0" smtClean="0"/>
              <a:t>Сельское хозяйство</a:t>
            </a:r>
            <a:r>
              <a:rPr lang="ru-RU" dirty="0" smtClean="0"/>
              <a:t/>
            </a:r>
            <a:br>
              <a:rPr lang="ru-RU" dirty="0" smtClean="0"/>
            </a:br>
            <a:endParaRPr lang="ru-RU" dirty="0"/>
          </a:p>
        </p:txBody>
      </p:sp>
      <p:sp>
        <p:nvSpPr>
          <p:cNvPr id="3" name="Содержимое 2"/>
          <p:cNvSpPr>
            <a:spLocks noGrp="1"/>
          </p:cNvSpPr>
          <p:nvPr>
            <p:ph idx="1"/>
          </p:nvPr>
        </p:nvSpPr>
        <p:spPr>
          <a:xfrm>
            <a:off x="179512" y="980728"/>
            <a:ext cx="8712968" cy="5616624"/>
          </a:xfrm>
        </p:spPr>
        <p:txBody>
          <a:bodyPr>
            <a:normAutofit fontScale="92500"/>
          </a:bodyPr>
          <a:lstStyle/>
          <a:p>
            <a:r>
              <a:rPr lang="ru-RU" dirty="0" smtClean="0"/>
              <a:t>Сельскохозяйственные угодья Японии составляют около 13 % ее территории. Более половины этих угодий — заливные поля, используемые для рисоводства. В среднем, одно фермерское хозяйство обладает 1,8 га пашни. Для Хоккайдо этот показатель составляет 18 га, а для остальных 46 префектур — 1,3 га. Японии присуще интенсивное сельское хозяйство, поскольку сельскохозяйственные угодья преимущественно малые. Они обрабатываются многими фермерами, как правило без применения большой сельскохозяйственной техники, с использованием природных или химических удобрений. Поскольку в стране не хватает равнинной земли, много угодий расположены на террасах на склонах гор, что также затрудняет использование техники.</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634082"/>
          </a:xfrm>
        </p:spPr>
        <p:txBody>
          <a:bodyPr>
            <a:noAutofit/>
          </a:bodyPr>
          <a:lstStyle/>
          <a:p>
            <a:r>
              <a:rPr lang="ru-RU" sz="3600" dirty="0" smtClean="0"/>
              <a:t>Промышленность</a:t>
            </a:r>
            <a:br>
              <a:rPr lang="ru-RU" sz="3600" dirty="0" smtClean="0"/>
            </a:br>
            <a:endParaRPr lang="ru-RU" sz="3600" dirty="0"/>
          </a:p>
        </p:txBody>
      </p:sp>
      <p:sp>
        <p:nvSpPr>
          <p:cNvPr id="3" name="Содержимое 2"/>
          <p:cNvSpPr>
            <a:spLocks noGrp="1"/>
          </p:cNvSpPr>
          <p:nvPr>
            <p:ph idx="1"/>
          </p:nvPr>
        </p:nvSpPr>
        <p:spPr>
          <a:xfrm>
            <a:off x="0" y="692696"/>
            <a:ext cx="9144000" cy="4896544"/>
          </a:xfrm>
        </p:spPr>
        <p:txBody>
          <a:bodyPr>
            <a:noAutofit/>
          </a:bodyPr>
          <a:lstStyle/>
          <a:p>
            <a:endParaRPr lang="ru-RU" sz="2400" dirty="0" smtClean="0"/>
          </a:p>
          <a:p>
            <a:r>
              <a:rPr lang="ru-RU" sz="2400" dirty="0" smtClean="0"/>
              <a:t>Промышленные районы: Токио — Иокогама, Осака — </a:t>
            </a:r>
            <a:r>
              <a:rPr lang="ru-RU" sz="2400" dirty="0" err="1" smtClean="0"/>
              <a:t>Кобе</a:t>
            </a:r>
            <a:r>
              <a:rPr lang="ru-RU" sz="2400" dirty="0" smtClean="0"/>
              <a:t> и </a:t>
            </a:r>
            <a:r>
              <a:rPr lang="ru-RU" sz="2400" dirty="0" err="1" smtClean="0"/>
              <a:t>Нагоя</a:t>
            </a:r>
            <a:r>
              <a:rPr lang="ru-RU" sz="2400" dirty="0" smtClean="0"/>
              <a:t>, на которые приходится более 50 % доходов обрабатывающих отраслей; г. </a:t>
            </a:r>
            <a:r>
              <a:rPr lang="ru-RU" sz="2400" dirty="0" err="1" smtClean="0"/>
              <a:t>Китакюсю</a:t>
            </a:r>
            <a:r>
              <a:rPr lang="ru-RU" sz="2400" dirty="0" smtClean="0"/>
              <a:t> на севере о. Кюсю. Наиболее отсталые в индустриальном отношении Хоккайдо, северный Хонсю и южный Кюсю, где развиты черная и цветная металлургия.</a:t>
            </a:r>
          </a:p>
        </p:txBody>
      </p:sp>
      <p:pic>
        <p:nvPicPr>
          <p:cNvPr id="25602" name="Picture 2" descr="Картинка 10 из 52058"/>
          <p:cNvPicPr>
            <a:picLocks noChangeAspect="1" noChangeArrowheads="1"/>
          </p:cNvPicPr>
          <p:nvPr/>
        </p:nvPicPr>
        <p:blipFill>
          <a:blip r:embed="rId2" cstate="print"/>
          <a:srcRect/>
          <a:stretch>
            <a:fillRect/>
          </a:stretch>
        </p:blipFill>
        <p:spPr bwMode="auto">
          <a:xfrm>
            <a:off x="251520" y="4725144"/>
            <a:ext cx="2851076" cy="1893929"/>
          </a:xfrm>
          <a:prstGeom prst="rect">
            <a:avLst/>
          </a:prstGeom>
          <a:noFill/>
        </p:spPr>
      </p:pic>
      <p:pic>
        <p:nvPicPr>
          <p:cNvPr id="25604" name="Picture 4" descr="Картинка 148 из 52058"/>
          <p:cNvPicPr>
            <a:picLocks noChangeAspect="1" noChangeArrowheads="1"/>
          </p:cNvPicPr>
          <p:nvPr/>
        </p:nvPicPr>
        <p:blipFill>
          <a:blip r:embed="rId3" cstate="print"/>
          <a:srcRect/>
          <a:stretch>
            <a:fillRect/>
          </a:stretch>
        </p:blipFill>
        <p:spPr bwMode="auto">
          <a:xfrm>
            <a:off x="6286500" y="2996952"/>
            <a:ext cx="2857500" cy="3861048"/>
          </a:xfrm>
          <a:prstGeom prst="rect">
            <a:avLst/>
          </a:prstGeom>
          <a:noFill/>
        </p:spPr>
      </p:pic>
      <p:pic>
        <p:nvPicPr>
          <p:cNvPr id="25606" name="Picture 6" descr="Картинка 297 из 52058"/>
          <p:cNvPicPr>
            <a:picLocks noChangeAspect="1" noChangeArrowheads="1"/>
          </p:cNvPicPr>
          <p:nvPr/>
        </p:nvPicPr>
        <p:blipFill>
          <a:blip r:embed="rId4" cstate="print"/>
          <a:srcRect/>
          <a:stretch>
            <a:fillRect/>
          </a:stretch>
        </p:blipFill>
        <p:spPr bwMode="auto">
          <a:xfrm>
            <a:off x="3131840" y="4725144"/>
            <a:ext cx="3096344" cy="191054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366</TotalTime>
  <Words>3905</Words>
  <Application>Microsoft Office PowerPoint</Application>
  <PresentationFormat>Экран (4:3)</PresentationFormat>
  <Paragraphs>181</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Поток</vt:lpstr>
      <vt:lpstr>Финансовая система Японии</vt:lpstr>
      <vt:lpstr>Слайд 2</vt:lpstr>
      <vt:lpstr>Слайд 3</vt:lpstr>
      <vt:lpstr>Слайд 4</vt:lpstr>
      <vt:lpstr>Слайд 5</vt:lpstr>
      <vt:lpstr>Слайд 6</vt:lpstr>
      <vt:lpstr>Роль Японии в мировой экономике </vt:lpstr>
      <vt:lpstr>Сельское хозяйство </vt:lpstr>
      <vt:lpstr>Промышленность </vt:lpstr>
      <vt:lpstr>Слайд 10</vt:lpstr>
      <vt:lpstr>Промышленные районы </vt:lpstr>
      <vt:lpstr>Третичный сектор </vt:lpstr>
      <vt:lpstr>Слайд 13</vt:lpstr>
      <vt:lpstr>Слайд 14</vt:lpstr>
      <vt:lpstr>Проблемы</vt:lpstr>
      <vt:lpstr>Бюджетная и финансовая система Японии</vt:lpstr>
      <vt:lpstr>Слайд 17</vt:lpstr>
      <vt:lpstr>Слайд 18</vt:lpstr>
      <vt:lpstr>Слайд 19</vt:lpstr>
      <vt:lpstr> Другие звенья финансовой системы </vt:lpstr>
      <vt:lpstr>Слайд 21</vt:lpstr>
      <vt:lpstr>Слайд 22</vt:lpstr>
      <vt:lpstr>Слайд 23</vt:lpstr>
      <vt:lpstr>Слайд 24</vt:lpstr>
      <vt:lpstr>ДОХОДЫ ГОСУДАРСТВЕННОГО БЮДЖЕТА   </vt:lpstr>
      <vt:lpstr>РАСХОДЫ ГОСУДАРСТВЕННОГО БЮДЖЕТА </vt:lpstr>
      <vt:lpstr>Слайд 27</vt:lpstr>
      <vt:lpstr>Слайд 28</vt:lpstr>
      <vt:lpstr>Слайд 29</vt:lpstr>
      <vt:lpstr>Слайд 30</vt:lpstr>
      <vt:lpstr>Слайд 31</vt:lpstr>
      <vt:lpstr>Слайд 32</vt:lpstr>
      <vt:lpstr>Прогноз на 2012 год.</vt:lpstr>
      <vt:lpstr>Схема финансовой системы Японии </vt:lpstr>
      <vt:lpstr>Налоговая система Японии </vt:lpstr>
      <vt:lpstr>Слайд 36</vt:lpstr>
      <vt:lpstr>Слайд 37</vt:lpstr>
      <vt:lpstr>Слайд 38</vt:lpstr>
      <vt:lpstr>Слайд 39</vt:lpstr>
      <vt:lpstr>Слайд 40</vt:lpstr>
      <vt:lpstr>Слайд 41</vt:lpstr>
      <vt:lpstr>Слайд 42</vt:lpstr>
      <vt:lpstr>Схема налоговой системы Японии </vt:lpstr>
      <vt:lpstr>Этапы формирования и развития финансово-кредитной системы Японии </vt:lpstr>
      <vt:lpstr>Слайд 45</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Финансовая система Японии</dc:title>
  <dc:creator>Admin</dc:creator>
  <cp:lastModifiedBy>Admin</cp:lastModifiedBy>
  <cp:revision>37</cp:revision>
  <dcterms:created xsi:type="dcterms:W3CDTF">2012-04-01T13:33:49Z</dcterms:created>
  <dcterms:modified xsi:type="dcterms:W3CDTF">2012-04-01T19:40:24Z</dcterms:modified>
</cp:coreProperties>
</file>